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406" r:id="rId3"/>
    <p:sldId id="279" r:id="rId4"/>
    <p:sldId id="546" r:id="rId5"/>
    <p:sldId id="674" r:id="rId6"/>
    <p:sldId id="684" r:id="rId7"/>
    <p:sldId id="302" r:id="rId8"/>
    <p:sldId id="605" r:id="rId9"/>
    <p:sldId id="606" r:id="rId10"/>
    <p:sldId id="600" r:id="rId11"/>
    <p:sldId id="658" r:id="rId12"/>
    <p:sldId id="678" r:id="rId13"/>
    <p:sldId id="550" r:id="rId14"/>
    <p:sldId id="680" r:id="rId15"/>
    <p:sldId id="681" r:id="rId16"/>
    <p:sldId id="673" r:id="rId17"/>
    <p:sldId id="682" r:id="rId18"/>
    <p:sldId id="641" r:id="rId19"/>
    <p:sldId id="694" r:id="rId20"/>
    <p:sldId id="683" r:id="rId21"/>
    <p:sldId id="685" r:id="rId22"/>
    <p:sldId id="686" r:id="rId23"/>
    <p:sldId id="701" r:id="rId24"/>
    <p:sldId id="698" r:id="rId25"/>
    <p:sldId id="693" r:id="rId26"/>
    <p:sldId id="679" r:id="rId27"/>
    <p:sldId id="672" r:id="rId28"/>
    <p:sldId id="529" r:id="rId29"/>
    <p:sldId id="687" r:id="rId30"/>
    <p:sldId id="476" r:id="rId31"/>
    <p:sldId id="492" r:id="rId32"/>
    <p:sldId id="696" r:id="rId33"/>
    <p:sldId id="702" r:id="rId34"/>
    <p:sldId id="607" r:id="rId35"/>
    <p:sldId id="616" r:id="rId36"/>
    <p:sldId id="608" r:id="rId37"/>
    <p:sldId id="609" r:id="rId38"/>
    <p:sldId id="610" r:id="rId39"/>
    <p:sldId id="611" r:id="rId40"/>
    <p:sldId id="597" r:id="rId41"/>
    <p:sldId id="657" r:id="rId42"/>
    <p:sldId id="676" r:id="rId43"/>
    <p:sldId id="677" r:id="rId44"/>
    <p:sldId id="636" r:id="rId45"/>
    <p:sldId id="697" r:id="rId46"/>
    <p:sldId id="700" r:id="rId47"/>
    <p:sldId id="688" r:id="rId48"/>
    <p:sldId id="690" r:id="rId49"/>
    <p:sldId id="689" r:id="rId50"/>
    <p:sldId id="691" r:id="rId51"/>
    <p:sldId id="692" r:id="rId52"/>
    <p:sldId id="62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BEBEBE"/>
    <a:srgbClr val="F8766D"/>
    <a:srgbClr val="06BFC4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1"/>
    <p:restoredTop sz="81033" autoAdjust="0"/>
  </p:normalViewPr>
  <p:slideViewPr>
    <p:cSldViewPr snapToGrid="0" showGuides="1">
      <p:cViewPr varScale="1">
        <p:scale>
          <a:sx n="135" d="100"/>
          <a:sy n="135" d="100"/>
        </p:scale>
        <p:origin x="1640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dirty="0">
                <a:solidFill>
                  <a:srgbClr val="212529"/>
                </a:solidFill>
                <a:effectLst/>
              </a:rPr>
              <a:t>ITN ATAC study - Better defining T</a:t>
            </a:r>
            <a:r>
              <a:rPr lang="en-US" sz="1200" b="0" i="0" u="none" strike="noStrike" baseline="-25000" dirty="0">
                <a:solidFill>
                  <a:srgbClr val="212529"/>
                </a:solidFill>
                <a:effectLst/>
              </a:rPr>
              <a:t>ex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</a:rPr>
              <a:t> in teplizumab-treated subjects to inform combination treatments</a:t>
            </a:r>
            <a:endParaRPr lang="en-US" dirty="0"/>
          </a:p>
          <a:p>
            <a:endParaRPr lang="en-US" dirty="0"/>
          </a:p>
          <a:p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</a:p>
          <a:p>
            <a:endParaRPr lang="en-US" dirty="0"/>
          </a:p>
          <a:p>
            <a:r>
              <a:rPr lang="en-US" dirty="0" err="1"/>
              <a:t>ATACseq</a:t>
            </a:r>
            <a:r>
              <a:rPr lang="en-US" dirty="0"/>
              <a:t> relies on transposase that cuts and adds seq adaptors, prefers accessible chromatin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Merging alignment </a:t>
            </a:r>
            <a:r>
              <a:rPr lang="en-US" dirty="0" err="1"/>
              <a:t>bams</a:t>
            </a:r>
            <a:r>
              <a:rPr lang="en-US" dirty="0"/>
              <a:t> ~= pile up reads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Steps 1-2 ~ </a:t>
            </a:r>
            <a:r>
              <a:rPr lang="en-US" dirty="0" err="1"/>
              <a:t>pseudobulking</a:t>
            </a:r>
            <a:r>
              <a:rPr lang="en-US" dirty="0"/>
              <a:t> for RNA </a:t>
            </a:r>
            <a:r>
              <a:rPr lang="en-US" dirty="0" err="1"/>
              <a:t>degs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Consensus = relevant across samples vs. just in 1/few samples</a:t>
            </a:r>
            <a:endParaRPr lang="en-US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Consensus peaks = candidate regions (binned genome), we need them because we need to be looking at peaks that are relevant across samples vs. peaks just in 1/few samples?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dirty="0"/>
              <a:t>*2-4 are an alternative to default of obtaining consensus peaks by fixed list of 400 bp wide peaks overlapping between &gt; 2 samples (washes out signal)</a:t>
            </a:r>
          </a:p>
          <a:p>
            <a:pPr marL="0" indent="0">
              <a:buNone/>
            </a:pPr>
            <a:r>
              <a:rPr lang="en-US" dirty="0"/>
              <a:t>This approach deals with different peak widths across samples better, obtaining more representative peaks, should be more sensitive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93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1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79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E08F8-B466-1EC2-BB28-39C456B2B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6BE36-72D5-DE34-95DF-D8C427005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0415E-040E-D5F2-7990-EACA108D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05331-9119-1300-9EBD-B7D430F65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47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Erin’s PD-1 up vs. DN: GZMB, GZMH, LAG3, TBX21, NKG7, CD244, KLRF1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Cytotoxicity up even though “exhausted” because DP is only partially exhausted? And DN can have other exhaustion markers I suppose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63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Erin’s CD57 up vs. DN: GZMB/GZMH, NCR1, KLRF1, CD244, SLAMF6, LAG3, TBX21, PDCD1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93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25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17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filtered for significantly differentially accessible peaks with highest abs(FC) per gene (or promoter, similar results if using median)</a:t>
            </a:r>
          </a:p>
          <a:p>
            <a:r>
              <a:rPr lang="en-US" sz="1200" dirty="0"/>
              <a:t>then filtered for FC &gt; 0 vs. DN</a:t>
            </a:r>
          </a:p>
          <a:p>
            <a:r>
              <a:rPr lang="en-US" sz="1200" dirty="0"/>
              <a:t>similar results if filtering for peaks &lt; 5 kb from genes,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ooks similar for promoters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KIRs aren’t present in the unique to DP CD57</a:t>
            </a:r>
            <a:r>
              <a:rPr lang="en-US" baseline="30000" dirty="0"/>
              <a:t>+</a:t>
            </a:r>
            <a:r>
              <a:rPr lang="en-US" dirty="0"/>
              <a:t> fraction (not surprising, they don’t show up vs. DN, only vs. DP PD-1</a:t>
            </a:r>
            <a:r>
              <a:rPr lang="en-US" baseline="30000" dirty="0"/>
              <a:t>+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5000 simulations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35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98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99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25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98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683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Generally similar to Erin’s analyses but some caveats (TCF7 up in PD-1+ vs. CD57+ strongest consistent hit)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206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876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6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572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E08F8-B466-1EC2-BB28-39C456B2B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6BE36-72D5-DE34-95DF-D8C427005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0415E-040E-D5F2-7990-EACA108D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05331-9119-1300-9EBD-B7D430F65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343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83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E08F8-B466-1EC2-BB28-39C456B2B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6BE36-72D5-DE34-95DF-D8C427005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0415E-040E-D5F2-7990-EACA108D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05331-9119-1300-9EBD-B7D430F65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30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Autoimmunity still results likely because affinity between antigens and TCRs are low, so T cells don’t become overly exhausted (i.e. higher affinity TCR-neoantigens more strongly stimulate T cells and exhausts them)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+mj-lt"/>
                <a:cs typeface="Arial" panose="020B0604020202020204" pitchFamily="34" charset="0"/>
              </a:rPr>
              <a:t>With weakly stimulated but chronic antigens, T cells don’t exhaust (i.e. autoimmunity)</a:t>
            </a:r>
          </a:p>
          <a:p>
            <a:endParaRPr lang="en-US" b="0" dirty="0"/>
          </a:p>
          <a:p>
            <a:r>
              <a:rPr lang="en-US" b="0" dirty="0"/>
              <a:t>So in case of autoimmunity this is great, in case of cancer it associates with worse response</a:t>
            </a:r>
          </a:p>
          <a:p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3 signal model for exhaustion: persistent antigen exposure, negative costimulatory signals, chronic inflammation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Evolutionary reason for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Tex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could be to minimize self-tissue damage with still controlling antigen somewhat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More and more exhaustion leads to terminal exhaustion &amp; apoptosis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917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218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CyTOF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data I think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017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144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 recommends 50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(aligned) reads for paired-end, 25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for single read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ENCODE: each replicate should have 25 million non-duplicate, non-mitochondrial aligned reads for single-end sequencing and 50 million for paired-ended sequencing (i.e. 25 million fragments, regardless of sequencing run type). The alignment rate, or percentage of mapped reads, should be greater than 95%, though values &gt; 80% may be acceptable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want 10-50 mil reads depending on if TF analysis required (ENCODE suggestions)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 now want our samples to fall into the top right corner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consequences: may have reduced sensitivity (for low abundance/rare stuff), increased noise, decreased reproducibility across replicates (i.e. within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sort+responder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groups)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P452 may have had more reads/library because less libraries for the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flowcell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… Vivian expected P576-1 reads average around 50M but they were on average lower…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221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465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ENCODE:The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number of peaks within a replicated peak file should be &gt;150,000, though values &gt;100,000 may be acceptable.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 recommends &gt; 150,000 peaks, although &gt; 100,000 is still acceptable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582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want ~400-1000 bp peak widths as medians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libid100430 is wide peak one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177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ENCODE: The fraction of reads in called peak regions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FRiP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score) should be &gt; 0.3, though values greater than 0.2 are acceptable. TSS enrichment remains in place as a key signal to noise measure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FRiP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is calculated by going through the bam files and counting the reads that fall within a called peak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468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27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TIGIT</a:t>
            </a:r>
            <a:r>
              <a:rPr lang="en-US" baseline="30000" dirty="0"/>
              <a:t>+</a:t>
            </a:r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Tex cells here are only partially exhausted (addition of TIGIT ligand further downregulates their activity), and there are more exhaustion markers possibly not + here in T+K+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Teplizumab: first FDA approved therapeutic for T1D therapy!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TEX are heterogeneous, with some TEX associating with better or worse outcome in cancer/chronic infection! So not always positive correlation b/w Tex and intensity of autoimmunity, namely DP CD127+ goes against general DP trend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477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Merging: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Old Erin way: make the consensus peak set using peaks identified in at least two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New Stephan way: merged peaks from peaks called on merged alignment files by study group?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024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434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CyTOF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data I think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734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388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 is from PD-1+ vs. DN contrast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500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Tex cells lack open chromatin sites in </a:t>
            </a:r>
            <a:r>
              <a:rPr lang="en-US" b="0" i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i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Ifng</a:t>
            </a:r>
            <a:r>
              <a:rPr lang="en-US" b="0" i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locus in Teff/TEM cells, Tex cells have open chromatin sites in </a:t>
            </a:r>
            <a:r>
              <a:rPr lang="en-US" b="0" i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*Pdcd1*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locus (PD1), i.e. Teff down IR up it tracks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347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4111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443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62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3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u="none" strike="noStrike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CD8</a:t>
            </a:r>
            <a:r>
              <a:rPr lang="en-US" b="1" i="0" u="none" strike="noStrike" baseline="3000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+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 T cell exhaustion is associated with extensive changes in accessible chromatin, so let’s do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ATACseq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 here, also c</a:t>
            </a:r>
            <a:r>
              <a:rPr lang="en-US" b="1" dirty="0"/>
              <a:t>ellular differentiation and lineage commitment are often mediated by epigenetic mechanisms, </a:t>
            </a:r>
            <a:r>
              <a:rPr lang="en-US" b="1" dirty="0" err="1"/>
              <a:t>ie</a:t>
            </a:r>
            <a:r>
              <a:rPr lang="en-US" b="1" dirty="0"/>
              <a:t> motivation for doing </a:t>
            </a:r>
            <a:r>
              <a:rPr lang="en-US" b="1" dirty="0" err="1"/>
              <a:t>ATACseq</a:t>
            </a:r>
            <a:r>
              <a:rPr lang="en-US" b="1" dirty="0"/>
              <a:t>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Separate lineages is an oversimplification, likely overlapping populations (this is what we mean by heterogeneity)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PD1 and CD57 Tex are both hypo-proliferative and express IR in T1DAL study (alefacept),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TCR junction sequence identity between CD57+ and PD-1+ Tex, suggesting shared clonal relationships (fluid, bidirectional) in Erin’s analyses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Both PD1+ and CD57+ Tex subsets share phenotypic (</a:t>
            </a:r>
            <a:r>
              <a:rPr lang="en-US" sz="1200" dirty="0" err="1"/>
              <a:t>hypoproliferation</a:t>
            </a:r>
            <a:r>
              <a:rPr lang="en-US" sz="1200" dirty="0"/>
              <a:t>, IR expression) and epigenetic signatures of Tex, with CD57 Tex having more open chromatin in lytic and KIR regulatory genes  (Witkop, </a:t>
            </a:r>
            <a:r>
              <a:rPr lang="en-US" sz="1200" i="1" dirty="0" err="1"/>
              <a:t>Commun</a:t>
            </a:r>
            <a:r>
              <a:rPr lang="en-US" sz="1200" i="1" dirty="0"/>
              <a:t> Biol </a:t>
            </a:r>
            <a:r>
              <a:rPr lang="en-US" sz="1200" dirty="0"/>
              <a:t>in revision)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200" b="0" i="0" u="none" strike="noStrike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effectLst/>
                <a:latin typeface="-apple-system"/>
              </a:rPr>
              <a:t>CD57</a:t>
            </a:r>
            <a:r>
              <a:rPr lang="en-US" sz="1200" b="0" i="0" u="none" strike="noStrike" baseline="30000" dirty="0">
                <a:effectLst/>
                <a:latin typeface="-apple-system"/>
              </a:rPr>
              <a:t>+</a:t>
            </a:r>
            <a:r>
              <a:rPr lang="en-US" sz="1200" b="0" i="0" u="none" strike="noStrike" dirty="0">
                <a:effectLst/>
                <a:latin typeface="-apple-system"/>
              </a:rPr>
              <a:t> (also high for NK associated genes), </a:t>
            </a:r>
            <a:r>
              <a:rPr lang="en-US" sz="1200" b="0" i="0" u="none" strike="noStrike" dirty="0">
                <a:effectLst/>
                <a:latin typeface="Cambria" panose="02040503050406030204" pitchFamily="18" charset="0"/>
              </a:rPr>
              <a:t>marker of cytotoxic function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effectLst/>
                <a:latin typeface="Cambria" panose="02040503050406030204" pitchFamily="18" charset="0"/>
              </a:rPr>
              <a:t>PD1 is an IR/activation marker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Point #2: i.e. are some more Tex?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Motivation for point 3: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PD-1+ associated with better outcome?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CD127+ associated with worse outcome</a:t>
            </a:r>
          </a:p>
          <a:p>
            <a:endParaRPr lang="en-US" dirty="0"/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T1DAL: 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alefacept (LFA3-Ig fusion, binds CD2, disrupts CD58-mediated </a:t>
            </a:r>
            <a:r>
              <a:rPr lang="en-US" b="0" i="0" u="none" strike="noStrike" dirty="0" err="1">
                <a:solidFill>
                  <a:srgbClr val="E6EDF3"/>
                </a:solidFill>
                <a:effectLst/>
                <a:latin typeface="ui-monospace"/>
              </a:rPr>
              <a:t>costimulation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of T cells, selectively depletes memory/effector T cells) </a:t>
            </a:r>
          </a:p>
          <a:p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CD2 </a:t>
            </a:r>
            <a:r>
              <a:rPr lang="en-US" b="0" i="0" u="none" strike="noStrike" dirty="0" err="1">
                <a:solidFill>
                  <a:srgbClr val="E6EDF3"/>
                </a:solidFill>
                <a:effectLst/>
                <a:latin typeface="ui-monospace"/>
              </a:rPr>
              <a:t>costimulation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can prevent exhaustion, alefacept (anti-CD2) can help treat T1D i.e. by </a:t>
            </a:r>
            <a:r>
              <a:rPr lang="en-US" b="1" i="0" u="none" strike="noStrike" dirty="0">
                <a:solidFill>
                  <a:srgbClr val="E6EDF3"/>
                </a:solidFill>
                <a:effectLst/>
                <a:latin typeface="ui-monospace"/>
              </a:rPr>
              <a:t>allowing exhaustion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presumably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Epigenetic analysis of PD-1</a:t>
            </a:r>
            <a:r>
              <a:rPr lang="en-US" sz="1200" baseline="30000" dirty="0"/>
              <a:t>+</a:t>
            </a:r>
            <a:r>
              <a:rPr lang="en-US" sz="1200" dirty="0"/>
              <a:t> </a:t>
            </a:r>
            <a:r>
              <a:rPr lang="en-US" sz="1200" dirty="0" err="1"/>
              <a:t>Tex</a:t>
            </a:r>
            <a:r>
              <a:rPr lang="en-US" sz="1200" dirty="0"/>
              <a:t> subset may inform clinical trial design with PD-1 agonism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Blocking IL7R seems to protect against T1D, so CD127+ is associated with worse T1D prognosis</a:t>
            </a:r>
          </a:p>
          <a:p>
            <a:endParaRPr lang="en-US" dirty="0"/>
          </a:p>
          <a:p>
            <a:r>
              <a:rPr lang="en-US" dirty="0" err="1"/>
              <a:t>Biorender</a:t>
            </a:r>
            <a:r>
              <a:rPr lang="en-US" dirty="0"/>
              <a:t> is simplification of overlapping cell pops</a:t>
            </a:r>
          </a:p>
          <a:p>
            <a:endParaRPr lang="en-US" dirty="0"/>
          </a:p>
          <a:p>
            <a:r>
              <a:rPr lang="en-US" dirty="0"/>
              <a:t>TIGIT: IR, a negative signal increased following T cell activation, associated with exhaustion, CD155 is ligand</a:t>
            </a:r>
          </a:p>
          <a:p>
            <a:r>
              <a:rPr lang="en-US" dirty="0"/>
              <a:t>KLRG1: inhibitory, also cytotoxic marker</a:t>
            </a:r>
          </a:p>
          <a:p>
            <a:r>
              <a:rPr lang="en-US" dirty="0"/>
              <a:t>PD-1: IR, a negative signal increased following T cell activation</a:t>
            </a:r>
          </a:p>
          <a:p>
            <a:r>
              <a:rPr lang="en-US" dirty="0"/>
              <a:t>CD57: cytotoxicity</a:t>
            </a:r>
          </a:p>
          <a:p>
            <a:r>
              <a:rPr lang="en-US" dirty="0"/>
              <a:t>CD127: inflammatory marker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165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333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454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19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37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 samples from anti-CD3 (</a:t>
            </a:r>
            <a:r>
              <a:rPr lang="en-US" dirty="0" err="1"/>
              <a:t>AbATE</a:t>
            </a:r>
            <a:r>
              <a:rPr lang="en-US" dirty="0"/>
              <a:t>) treated T1D, peak of response</a:t>
            </a:r>
          </a:p>
          <a:p>
            <a:endParaRPr lang="en-US" dirty="0"/>
          </a:p>
          <a:p>
            <a:r>
              <a:rPr lang="en-US" dirty="0"/>
              <a:t>Estimated cell yields (30K sorted cells for bulk ATAC)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Responder = &lt;40% decline in C-peptide AUC in two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KLRG1: </a:t>
            </a:r>
            <a:r>
              <a:rPr lang="en-US" b="0" i="0" u="none" strike="noStrike" dirty="0">
                <a:solidFill>
                  <a:srgbClr val="E2EEFF"/>
                </a:solidFill>
                <a:effectLst/>
                <a:latin typeface="Google Sans"/>
              </a:rPr>
              <a:t>co-inhibitory receptor belonging to inhibitory killer cell lectin-like receptors on NK cells and antigen-experienced human T cells,</a:t>
            </a:r>
            <a:r>
              <a:rPr lang="en-US" b="0" i="0" u="none" strike="noStrike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Google Sans"/>
              </a:rPr>
              <a:t> thought to be a senescent marker for human T cells with poor proliferation and impaired clonal expansion after stimulation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CD127 = IL7R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38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100 bp peak, 200, 400 bp oscillations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expect a peak around 100 bp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nuclesome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free region) and then oscillations with maxima 200 bp mono-nucleosome, 400 bp di-nucleosome and so 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wiggles in the below plot are a biological feature and come from 10 bp per helical turn of the DNA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200 is like 2 100s together due to a nucleosome b/w preventing cut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35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enrichment over TSS,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signal:noise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 are looking for &gt; 7, while 5-7 is still acceptable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49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964933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2971"/>
            <a:ext cx="9144000" cy="1506992"/>
          </a:xfrm>
        </p:spPr>
        <p:txBody>
          <a:bodyPr>
            <a:normAutofit/>
          </a:bodyPr>
          <a:lstStyle/>
          <a:p>
            <a:r>
              <a:rPr lang="en-US" sz="4400" dirty="0"/>
              <a:t>Epigenetic differences between CD8 populations in T1D patients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5-23-24 SI meeting</a:t>
            </a:r>
          </a:p>
          <a:p>
            <a:r>
              <a:rPr lang="en-US" dirty="0"/>
              <a:t>Ty Bottorff – Bioinformatics postdoc</a:t>
            </a:r>
          </a:p>
          <a:p>
            <a:r>
              <a:rPr lang="en-US" dirty="0"/>
              <a:t>Linsley lab</a:t>
            </a:r>
          </a:p>
        </p:txBody>
      </p:sp>
    </p:spTree>
    <p:extLst>
      <p:ext uri="{BB962C8B-B14F-4D97-AF65-F5344CB8AC3E}">
        <p14:creationId xmlns:p14="http://schemas.microsoft.com/office/powerpoint/2010/main" val="39223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878122" cy="1325563"/>
          </a:xfrm>
        </p:spPr>
        <p:txBody>
          <a:bodyPr>
            <a:normAutofit/>
          </a:bodyPr>
          <a:lstStyle/>
          <a:p>
            <a:r>
              <a:rPr lang="en-US" dirty="0"/>
              <a:t>After QC (all libraries pass)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19289"/>
            <a:ext cx="10828282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Merge alignment .bam files by study group (cell sort + responder status)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Call peaks on merged alignment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Merge peaks to obtain “consensus peaks” (candidate genomic regions with biological relevancy across samples &amp; study groups)</a:t>
            </a:r>
          </a:p>
        </p:txBody>
      </p:sp>
    </p:spTree>
    <p:extLst>
      <p:ext uri="{BB962C8B-B14F-4D97-AF65-F5344CB8AC3E}">
        <p14:creationId xmlns:p14="http://schemas.microsoft.com/office/powerpoint/2010/main" val="911522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Epigenetic profiles between responders and non-responders are similar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173F6-70E4-C78E-3FD0-CC3F73B63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016" y="1756649"/>
            <a:ext cx="7157977" cy="51013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E2ACD1-C80A-7250-BCA1-35381C47FBEC}"/>
              </a:ext>
            </a:extLst>
          </p:cNvPr>
          <p:cNvSpPr txBox="1"/>
          <p:nvPr/>
        </p:nvSpPr>
        <p:spPr>
          <a:xfrm>
            <a:off x="7224765" y="4754047"/>
            <a:ext cx="426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&amp; NR grouped for all subsequent analyses</a:t>
            </a:r>
          </a:p>
        </p:txBody>
      </p:sp>
    </p:spTree>
    <p:extLst>
      <p:ext uri="{BB962C8B-B14F-4D97-AF65-F5344CB8AC3E}">
        <p14:creationId xmlns:p14="http://schemas.microsoft.com/office/powerpoint/2010/main" val="3109693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Epigenetic profiles of cell types differ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F817F-D3B7-E54A-93CA-5431ACA9E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877" y="1775477"/>
            <a:ext cx="8088246" cy="523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55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D7743-C5CC-7163-42F9-8A139DE9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9FA2-5D53-2BEB-66A2-ABC93F20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Donor to donor variability is comparable with P452 T1DAL analyses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A5A78-D112-6A0D-715B-8A04804D9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686" y="2376131"/>
            <a:ext cx="5903314" cy="33640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3A6CC4-3A04-7C30-90D0-7FB2764C57FF}"/>
              </a:ext>
            </a:extLst>
          </p:cNvPr>
          <p:cNvSpPr txBox="1"/>
          <p:nvPr/>
        </p:nvSpPr>
        <p:spPr>
          <a:xfrm>
            <a:off x="7865385" y="5645864"/>
            <a:ext cx="75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P452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F77BC-C620-1C3E-6283-80855CE77752}"/>
              </a:ext>
            </a:extLst>
          </p:cNvPr>
          <p:cNvSpPr txBox="1"/>
          <p:nvPr/>
        </p:nvSpPr>
        <p:spPr>
          <a:xfrm>
            <a:off x="1316044" y="5642490"/>
            <a:ext cx="75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P576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D7552E-7379-5BD7-4D0B-7B8862193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51692"/>
            <a:ext cx="6322142" cy="3123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18DEE9-8CB6-B2ED-AAE7-71A457960F4A}"/>
              </a:ext>
            </a:extLst>
          </p:cNvPr>
          <p:cNvSpPr/>
          <p:nvPr/>
        </p:nvSpPr>
        <p:spPr>
          <a:xfrm>
            <a:off x="9881075" y="3352799"/>
            <a:ext cx="2310926" cy="10752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C93B69-3C64-4438-7A41-D65C46E383B9}"/>
              </a:ext>
            </a:extLst>
          </p:cNvPr>
          <p:cNvSpPr txBox="1"/>
          <p:nvPr/>
        </p:nvSpPr>
        <p:spPr>
          <a:xfrm>
            <a:off x="9813341" y="3405685"/>
            <a:ext cx="1215397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dirty="0"/>
              <a:t>DP CD57</a:t>
            </a:r>
            <a:r>
              <a:rPr lang="en-US" sz="950" baseline="30000" dirty="0"/>
              <a:t>+</a:t>
            </a:r>
            <a:r>
              <a:rPr lang="en-US" sz="950" dirty="0"/>
              <a:t>:baseline</a:t>
            </a:r>
          </a:p>
          <a:p>
            <a:r>
              <a:rPr lang="en-US" sz="950" dirty="0"/>
              <a:t>DP PD-1</a:t>
            </a:r>
            <a:r>
              <a:rPr lang="en-US" sz="950" baseline="30000" dirty="0"/>
              <a:t>+</a:t>
            </a:r>
            <a:r>
              <a:rPr lang="en-US" sz="950" dirty="0"/>
              <a:t>: baseline</a:t>
            </a:r>
          </a:p>
          <a:p>
            <a:r>
              <a:rPr lang="en-US" sz="950" dirty="0"/>
              <a:t>DN: baseline</a:t>
            </a:r>
          </a:p>
          <a:p>
            <a:r>
              <a:rPr lang="en-US" sz="950" dirty="0"/>
              <a:t>DP CD57</a:t>
            </a:r>
            <a:r>
              <a:rPr lang="en-US" sz="950" baseline="30000" dirty="0"/>
              <a:t>+</a:t>
            </a:r>
            <a:r>
              <a:rPr lang="en-US" sz="950" dirty="0"/>
              <a:t>: week 104</a:t>
            </a:r>
          </a:p>
          <a:p>
            <a:r>
              <a:rPr lang="en-US" sz="950" dirty="0"/>
              <a:t>DP PD-1</a:t>
            </a:r>
            <a:r>
              <a:rPr lang="en-US" sz="950" baseline="30000" dirty="0"/>
              <a:t>+</a:t>
            </a:r>
            <a:r>
              <a:rPr lang="en-US" sz="950" dirty="0"/>
              <a:t>: week 104</a:t>
            </a:r>
          </a:p>
          <a:p>
            <a:r>
              <a:rPr lang="en-US" sz="950" dirty="0"/>
              <a:t>DN: week 104</a:t>
            </a:r>
          </a:p>
        </p:txBody>
      </p:sp>
    </p:spTree>
    <p:extLst>
      <p:ext uri="{BB962C8B-B14F-4D97-AF65-F5344CB8AC3E}">
        <p14:creationId xmlns:p14="http://schemas.microsoft.com/office/powerpoint/2010/main" val="2136733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425026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Cytotoxicity and exhaustion genes more accessible in DP PD-1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97DF9-F6FF-6E72-98AE-A59377699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689" y="0"/>
            <a:ext cx="697031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BFCA52-F92E-DBAE-F799-D3C369706A42}"/>
              </a:ext>
            </a:extLst>
          </p:cNvPr>
          <p:cNvSpPr txBox="1"/>
          <p:nvPr/>
        </p:nvSpPr>
        <p:spPr>
          <a:xfrm>
            <a:off x="838199" y="2506133"/>
            <a:ext cx="364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to Erin’s P452 T1DAL analyses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BD5A1F-669F-F387-DC6F-1DDBDA446F46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2561542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425026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Cytotoxicity and exhaustion genes generally more accessible in DP CD57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EB4374-89F9-B047-3E99-92C57EAEA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761" y="0"/>
            <a:ext cx="683723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5AAA80-4580-99FD-62CD-8085236E2DB4}"/>
              </a:ext>
            </a:extLst>
          </p:cNvPr>
          <p:cNvSpPr txBox="1"/>
          <p:nvPr/>
        </p:nvSpPr>
        <p:spPr>
          <a:xfrm>
            <a:off x="838199" y="2506133"/>
            <a:ext cx="364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to Erin’s P452 T1DAL analyses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D4790-8214-DC20-EB54-B4B7915B21A1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700244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425026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Cytotoxicity and exhaustion genes more accessible in DP CD127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6291E-7C53-E8D4-6187-C8826378B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067" y="-1"/>
            <a:ext cx="6874933" cy="68541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488FE3-CA45-4577-44B2-FBBBA818CE40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574761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490201" cy="1325563"/>
          </a:xfrm>
        </p:spPr>
        <p:txBody>
          <a:bodyPr>
            <a:normAutofit/>
          </a:bodyPr>
          <a:lstStyle/>
          <a:p>
            <a:r>
              <a:rPr lang="en-US" dirty="0"/>
              <a:t>DP populations share many up vs. DN peaks’ closest genes with each other (colored purple)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5222EC-536B-9044-7707-49DD68901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6211"/>
            <a:ext cx="4063696" cy="4063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0C3F8B-C1B7-2036-A29B-B9CEB7EB9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849" y="2116210"/>
            <a:ext cx="4063697" cy="4063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07510A-A18F-2533-CDD7-68CCA120A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151" y="2116209"/>
            <a:ext cx="4063698" cy="406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68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664456-56CF-F8BE-2B59-5F29A9A9C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1374"/>
            <a:ext cx="8191330" cy="51566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463F69-49A1-E5DD-1947-81A0DB262B95}"/>
              </a:ext>
            </a:extLst>
          </p:cNvPr>
          <p:cNvSpPr txBox="1"/>
          <p:nvPr/>
        </p:nvSpPr>
        <p:spPr>
          <a:xfrm>
            <a:off x="8288143" y="5096563"/>
            <a:ext cx="36492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Expected values from simulations</a:t>
            </a:r>
          </a:p>
          <a:p>
            <a:endParaRPr lang="en-US" dirty="0"/>
          </a:p>
          <a:p>
            <a:r>
              <a:rPr lang="en-US" dirty="0"/>
              <a:t>2,095 distinct up genes vs. DN across DPs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5553607-9B45-8EFE-6185-EEFE4E6BD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762" y="2993996"/>
            <a:ext cx="4402238" cy="13585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5CDBE23-EB9E-5C05-D917-CAC4EB038034}"/>
              </a:ext>
            </a:extLst>
          </p:cNvPr>
          <p:cNvSpPr txBox="1"/>
          <p:nvPr/>
        </p:nvSpPr>
        <p:spPr>
          <a:xfrm>
            <a:off x="4433104" y="6389225"/>
            <a:ext cx="17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values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Autofit/>
          </a:bodyPr>
          <a:lstStyle/>
          <a:p>
            <a:r>
              <a:rPr lang="en-US" sz="2800" dirty="0"/>
              <a:t>More than expected unique and triple overlap, less than expected double overlaps between peaks’ genes up in DP vs. DN</a:t>
            </a:r>
            <a:endParaRPr lang="en-US" sz="2800" b="1" baseline="30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FFAC4-BCFB-4DB4-79E1-AF0D60D41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5477" y="3429000"/>
            <a:ext cx="647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17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169376-7727-0B6C-725E-AE2037FA8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" y="1732665"/>
            <a:ext cx="8428818" cy="51253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Again see more than expected unique, less than expected double overlaps between TFs up in DP vs. DN</a:t>
            </a:r>
            <a:endParaRPr lang="en-US" baseline="30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28CB61-1CE1-A9C6-6AF6-E8E91AC18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982" y="2873562"/>
            <a:ext cx="4148524" cy="13255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5D11C0-49A0-9C43-348A-B5A22EBB0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4455" y="3347977"/>
            <a:ext cx="647700" cy="55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C61E82-F6F4-AE0C-3136-435193210D94}"/>
              </a:ext>
            </a:extLst>
          </p:cNvPr>
          <p:cNvSpPr txBox="1"/>
          <p:nvPr/>
        </p:nvSpPr>
        <p:spPr>
          <a:xfrm>
            <a:off x="8413363" y="5235460"/>
            <a:ext cx="36492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Expected values from simulations</a:t>
            </a:r>
          </a:p>
          <a:p>
            <a:endParaRPr lang="en-US" dirty="0"/>
          </a:p>
          <a:p>
            <a:r>
              <a:rPr lang="en-US" dirty="0"/>
              <a:t>92 distinct up TFs vs. DN across DPs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B8C0C-957E-2160-EB02-A739B656B5D7}"/>
              </a:ext>
            </a:extLst>
          </p:cNvPr>
          <p:cNvSpPr txBox="1"/>
          <p:nvPr/>
        </p:nvSpPr>
        <p:spPr>
          <a:xfrm>
            <a:off x="4433104" y="6470250"/>
            <a:ext cx="17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4001927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Background on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r>
              <a:rPr lang="en-US" dirty="0"/>
              <a:t> and T1D</a:t>
            </a:r>
          </a:p>
          <a:p>
            <a:r>
              <a:rPr lang="en-US" dirty="0"/>
              <a:t>Brief QC</a:t>
            </a:r>
          </a:p>
          <a:p>
            <a:r>
              <a:rPr lang="en-US" dirty="0"/>
              <a:t>Preliminary results</a:t>
            </a:r>
          </a:p>
        </p:txBody>
      </p:sp>
    </p:spTree>
    <p:extLst>
      <p:ext uri="{BB962C8B-B14F-4D97-AF65-F5344CB8AC3E}">
        <p14:creationId xmlns:p14="http://schemas.microsoft.com/office/powerpoint/2010/main" val="2996110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32411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Peaks near KIR2DL3 and NCR1 more accessible in DP CD57</a:t>
            </a:r>
            <a:r>
              <a:rPr lang="en-US" baseline="30000" dirty="0"/>
              <a:t>+</a:t>
            </a:r>
            <a:r>
              <a:rPr lang="en-US" dirty="0"/>
              <a:t> vs. DP PD-1</a:t>
            </a:r>
            <a:r>
              <a:rPr lang="en-US" baseline="30000" dirty="0"/>
              <a:t>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1522A-A4F7-70BC-77CF-B62768DBB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929" y="1929"/>
            <a:ext cx="6856071" cy="6856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BE2889-0779-3E81-67B8-4CD1AEF25BCF}"/>
              </a:ext>
            </a:extLst>
          </p:cNvPr>
          <p:cNvSpPr txBox="1"/>
          <p:nvPr/>
        </p:nvSpPr>
        <p:spPr>
          <a:xfrm>
            <a:off x="838199" y="2506133"/>
            <a:ext cx="364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to Erin’s P452 T1DAL analyses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8DF5BF-A22A-F230-B42A-330EDB04A7C8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3314125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25466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Peaks near KIR2DL3 and NCR1 also more accessible in DP CD57</a:t>
            </a:r>
            <a:r>
              <a:rPr lang="en-US" baseline="30000" dirty="0"/>
              <a:t>+</a:t>
            </a:r>
            <a:r>
              <a:rPr lang="en-US" dirty="0"/>
              <a:t> vs. DP CD127</a:t>
            </a:r>
            <a:r>
              <a:rPr lang="en-US" baseline="30000" dirty="0"/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782CEC-5277-C726-23DC-FC7BB95F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294" y="0"/>
            <a:ext cx="689270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2F5E72-905C-AB22-1EB1-B2CE5FA5EFE9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2983125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19678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Cytotoxicity genes more accessible in DP PD-1</a:t>
            </a:r>
            <a:r>
              <a:rPr lang="en-US" baseline="30000" dirty="0"/>
              <a:t>+</a:t>
            </a:r>
            <a:r>
              <a:rPr lang="en-US" dirty="0"/>
              <a:t> vs. DP CD127</a:t>
            </a:r>
            <a:r>
              <a:rPr lang="en-US" baseline="30000" dirty="0"/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B7947-C923-7D61-DD43-83D4416FA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45" y="0"/>
            <a:ext cx="68718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F89729-831A-F827-8101-E4BC62F2FC7B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1256367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DP vs. DP Homer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157567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As expected, KLRG1 and TIGIT genes (slightly) more accessible in DP cell populations</a:t>
            </a:r>
            <a:endParaRPr lang="en-US" baseline="30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C32724-8568-B2DC-FFDC-A598A72AB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57" y="1816916"/>
            <a:ext cx="9665933" cy="504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60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NCR1, KLRF1, and KIR genes more accessible in DP CD57</a:t>
            </a:r>
            <a:r>
              <a:rPr lang="en-US" baseline="30000" dirty="0"/>
              <a:t>+</a:t>
            </a:r>
            <a:r>
              <a:rPr lang="en-US" dirty="0"/>
              <a:t>, as seen in Erin’s P452 analyses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DA8916-E30B-E4BF-9B8D-6EA62CAF1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15263"/>
            <a:ext cx="12192001" cy="289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Data I have but am not sure if/how to include…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89076A-B1B9-860C-85EE-D58F97D9D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PPIs: have a few in backup slides but not sure if worth including… DP vs. DN I think current VPs are sufficient, DP vs. DP maybe it’s interesting but not sure of any interpretations</a:t>
            </a:r>
          </a:p>
          <a:p>
            <a:r>
              <a:rPr lang="en-US" dirty="0"/>
              <a:t>KEGG enrichment: computationally not sure why I only get activated vs. down as well, also not really sure how helpful these are…</a:t>
            </a:r>
          </a:p>
        </p:txBody>
      </p:sp>
    </p:spTree>
    <p:extLst>
      <p:ext uri="{BB962C8B-B14F-4D97-AF65-F5344CB8AC3E}">
        <p14:creationId xmlns:p14="http://schemas.microsoft.com/office/powerpoint/2010/main" val="700027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D7743-C5CC-7163-42F9-8A139DE9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9FA2-5D53-2BEB-66A2-ABC93F20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1A618-530F-D746-FAF5-0E38C47B5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Responders and non-responders to teplizumab have similar epigenetic profiles in non-naïve CD8s</a:t>
            </a:r>
          </a:p>
          <a:p>
            <a:r>
              <a:rPr lang="en-US" sz="2800" dirty="0"/>
              <a:t>Epigenetic profiles of cell types differ</a:t>
            </a:r>
          </a:p>
          <a:p>
            <a:r>
              <a:rPr lang="en-US" sz="2800" dirty="0"/>
              <a:t>PD-1</a:t>
            </a:r>
            <a:r>
              <a:rPr lang="en-US" sz="2800" baseline="30000" dirty="0"/>
              <a:t>+</a:t>
            </a:r>
            <a:r>
              <a:rPr lang="en-US" sz="2800" dirty="0"/>
              <a:t> and CD57</a:t>
            </a:r>
            <a:r>
              <a:rPr lang="en-US" sz="2800" baseline="30000" dirty="0"/>
              <a:t>+</a:t>
            </a:r>
            <a:r>
              <a:rPr lang="en-US" sz="2800" dirty="0"/>
              <a:t> T</a:t>
            </a:r>
            <a:r>
              <a:rPr lang="en-US" sz="2800" baseline="-25000" dirty="0"/>
              <a:t>ex</a:t>
            </a:r>
            <a:r>
              <a:rPr lang="en-US" sz="2800" dirty="0"/>
              <a:t> appear epigenetically exhausted yet distinct (as observed with and similar to epigenetic profiles with alefacept in TIDAL (Witkop, </a:t>
            </a:r>
            <a:r>
              <a:rPr lang="en-US" sz="2800" i="1" dirty="0" err="1"/>
              <a:t>Commun</a:t>
            </a:r>
            <a:r>
              <a:rPr lang="en-US" sz="2800" i="1" dirty="0"/>
              <a:t> Biol</a:t>
            </a:r>
            <a:r>
              <a:rPr lang="en-US" sz="2800" dirty="0"/>
              <a:t>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970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6964017" cy="1325563"/>
          </a:xfrm>
        </p:spPr>
        <p:txBody>
          <a:bodyPr>
            <a:normAutofit/>
          </a:bodyPr>
          <a:lstStyle/>
          <a:p>
            <a:r>
              <a:rPr lang="en-US" dirty="0"/>
              <a:t>Perhaps more complex lineage models are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5073364" cy="4623402"/>
          </a:xfrm>
        </p:spPr>
        <p:txBody>
          <a:bodyPr>
            <a:normAutofit/>
          </a:bodyPr>
          <a:lstStyle/>
          <a:p>
            <a:r>
              <a:rPr lang="en-US" dirty="0"/>
              <a:t>Having </a:t>
            </a:r>
            <a:r>
              <a:rPr lang="en-US" dirty="0" err="1"/>
              <a:t>ATACseq</a:t>
            </a:r>
            <a:r>
              <a:rPr lang="en-US" dirty="0"/>
              <a:t> data from TIGIT</a:t>
            </a:r>
            <a:r>
              <a:rPr lang="en-US" baseline="30000" dirty="0"/>
              <a:t>+</a:t>
            </a:r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parent cell sort perhaps could support models (i.e. is DP CD127+ more similar than other DPs to parent DP which would support model 2 here)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80AE32-4E7A-DE20-9A5A-72BECEC9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217" y="0"/>
            <a:ext cx="4389783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92F7FE-3AF5-F926-B1D3-7EAE6D0956BB}"/>
              </a:ext>
            </a:extLst>
          </p:cNvPr>
          <p:cNvSpPr txBox="1"/>
          <p:nvPr/>
        </p:nvSpPr>
        <p:spPr>
          <a:xfrm>
            <a:off x="8939170" y="3429000"/>
            <a:ext cx="132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+</a:t>
            </a:r>
          </a:p>
          <a:p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(DP)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080183-2E09-08D6-AC04-4EA7908A0C8D}"/>
              </a:ext>
            </a:extLst>
          </p:cNvPr>
          <p:cNvSpPr txBox="1"/>
          <p:nvPr/>
        </p:nvSpPr>
        <p:spPr>
          <a:xfrm>
            <a:off x="10107899" y="2227625"/>
            <a:ext cx="878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</a:t>
            </a:r>
          </a:p>
          <a:p>
            <a:r>
              <a:rPr lang="en-US" dirty="0"/>
              <a:t>CD127</a:t>
            </a:r>
            <a:r>
              <a:rPr lang="en-US" baseline="30000" dirty="0"/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DE9B00-50C1-AB08-590D-9310E9F3855C}"/>
              </a:ext>
            </a:extLst>
          </p:cNvPr>
          <p:cNvSpPr txBox="1"/>
          <p:nvPr/>
        </p:nvSpPr>
        <p:spPr>
          <a:xfrm>
            <a:off x="11116064" y="1933707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PD-1</a:t>
            </a:r>
            <a:r>
              <a:rPr lang="en-US" baseline="30000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D2F7-BC66-8ADD-3E66-8972DA604FB3}"/>
              </a:ext>
            </a:extLst>
          </p:cNvPr>
          <p:cNvSpPr txBox="1"/>
          <p:nvPr/>
        </p:nvSpPr>
        <p:spPr>
          <a:xfrm>
            <a:off x="11116064" y="4075331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CD57</a:t>
            </a:r>
            <a:r>
              <a:rPr lang="en-US" baseline="30000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B36D52-BD81-D125-05BF-3F695BC15B91}"/>
              </a:ext>
            </a:extLst>
          </p:cNvPr>
          <p:cNvSpPr txBox="1"/>
          <p:nvPr/>
        </p:nvSpPr>
        <p:spPr>
          <a:xfrm>
            <a:off x="7843711" y="3429000"/>
            <a:ext cx="865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-</a:t>
            </a:r>
          </a:p>
          <a:p>
            <a:r>
              <a:rPr lang="en-US" dirty="0"/>
              <a:t>KLRG1</a:t>
            </a:r>
            <a:r>
              <a:rPr lang="en-US" baseline="30000" dirty="0"/>
              <a:t>-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ED954-8083-EEFB-78CC-404E541A8585}"/>
              </a:ext>
            </a:extLst>
          </p:cNvPr>
          <p:cNvSpPr txBox="1"/>
          <p:nvPr/>
        </p:nvSpPr>
        <p:spPr>
          <a:xfrm>
            <a:off x="6879986" y="646167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9C8D67-75E1-5E66-2E48-A67685B079D4}"/>
              </a:ext>
            </a:extLst>
          </p:cNvPr>
          <p:cNvSpPr txBox="1"/>
          <p:nvPr/>
        </p:nvSpPr>
        <p:spPr>
          <a:xfrm>
            <a:off x="6879986" y="2913091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C510A-5C2E-B277-CC51-080F51FF4FD0}"/>
              </a:ext>
            </a:extLst>
          </p:cNvPr>
          <p:cNvSpPr txBox="1"/>
          <p:nvPr/>
        </p:nvSpPr>
        <p:spPr>
          <a:xfrm>
            <a:off x="6883400" y="4929164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3</a:t>
            </a:r>
          </a:p>
        </p:txBody>
      </p:sp>
    </p:spTree>
    <p:extLst>
      <p:ext uri="{BB962C8B-B14F-4D97-AF65-F5344CB8AC3E}">
        <p14:creationId xmlns:p14="http://schemas.microsoft.com/office/powerpoint/2010/main" val="4091688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D7743-C5CC-7163-42F9-8A139DE9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9FA2-5D53-2BEB-66A2-ABC93F20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1A618-530F-D746-FAF5-0E38C47B5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Explore non-exhausted CD127</a:t>
            </a:r>
            <a:r>
              <a:rPr lang="en-US" baseline="30000" dirty="0"/>
              <a:t>+</a:t>
            </a:r>
            <a:r>
              <a:rPr lang="en-US" dirty="0"/>
              <a:t> population</a:t>
            </a:r>
          </a:p>
          <a:p>
            <a:r>
              <a:rPr lang="en-US" dirty="0"/>
              <a:t>Infer meaning from KEGG enrichment analyses</a:t>
            </a:r>
          </a:p>
          <a:p>
            <a:r>
              <a:rPr lang="en-US" dirty="0"/>
              <a:t>PPIs also from peaks’ closest promoters</a:t>
            </a:r>
          </a:p>
          <a:p>
            <a:r>
              <a:rPr lang="en-US" dirty="0"/>
              <a:t>Make heatmaps of genes’/promoters’ accessibility by cell population</a:t>
            </a:r>
          </a:p>
          <a:p>
            <a:r>
              <a:rPr lang="en-US" dirty="0"/>
              <a:t>Investigate variability between donors in mean coverage plots and Homer analyses</a:t>
            </a:r>
          </a:p>
          <a:p>
            <a:r>
              <a:rPr lang="en-US" dirty="0"/>
              <a:t>P452 data: compare Homer results pre/post- </a:t>
            </a:r>
            <a:r>
              <a:rPr lang="en-US" dirty="0" err="1"/>
              <a:t>downsampling</a:t>
            </a:r>
            <a:r>
              <a:rPr lang="en-US" dirty="0"/>
              <a:t> read counts to levels similar to those here in P576 (i.e. is it worth $ to sequence P576 to greater depth)</a:t>
            </a:r>
          </a:p>
        </p:txBody>
      </p:sp>
    </p:spTree>
    <p:extLst>
      <p:ext uri="{BB962C8B-B14F-4D97-AF65-F5344CB8AC3E}">
        <p14:creationId xmlns:p14="http://schemas.microsoft.com/office/powerpoint/2010/main" val="661975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35B2C-F922-D7C0-90E7-0FD19AC01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6996"/>
            <a:ext cx="5514164" cy="5010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2A65-E49D-582C-6345-C0BAE78EA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41" y="609599"/>
            <a:ext cx="10182179" cy="1375317"/>
          </a:xfrm>
        </p:spPr>
        <p:txBody>
          <a:bodyPr>
            <a:noAutofit/>
          </a:bodyPr>
          <a:lstStyle/>
          <a:p>
            <a:r>
              <a:rPr lang="en-US" dirty="0">
                <a:cs typeface="Arial" panose="020B0604020202020204" pitchFamily="34" charset="0"/>
              </a:rPr>
              <a:t>T cell exhaustion results from chronic antigen stimulation, inability to fully clear antigen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D68950-DD33-7FFC-E8F2-D3FC322216DD}"/>
              </a:ext>
            </a:extLst>
          </p:cNvPr>
          <p:cNvSpPr txBox="1"/>
          <p:nvPr/>
        </p:nvSpPr>
        <p:spPr>
          <a:xfrm>
            <a:off x="521915" y="6517440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Arial" panose="020B0604020202020204" pitchFamily="34" charset="0"/>
              </a:rPr>
              <a:t>Wherry &amp; </a:t>
            </a:r>
            <a:r>
              <a:rPr lang="en-US" dirty="0" err="1">
                <a:cs typeface="Arial" panose="020B0604020202020204" pitchFamily="34" charset="0"/>
              </a:rPr>
              <a:t>Kurachi</a:t>
            </a:r>
            <a:r>
              <a:rPr lang="en-US" dirty="0">
                <a:cs typeface="Arial" panose="020B0604020202020204" pitchFamily="34" charset="0"/>
              </a:rPr>
              <a:t>. Nat Reviews Immunol. 2015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66A38-FBCC-5C5C-2BB2-0462F3A066E4}"/>
              </a:ext>
            </a:extLst>
          </p:cNvPr>
          <p:cNvSpPr txBox="1"/>
          <p:nvPr/>
        </p:nvSpPr>
        <p:spPr>
          <a:xfrm>
            <a:off x="5805530" y="2595000"/>
            <a:ext cx="5514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Specific TFs (EOMES, TOX) expressed as well</a:t>
            </a:r>
          </a:p>
        </p:txBody>
      </p:sp>
    </p:spTree>
    <p:extLst>
      <p:ext uri="{BB962C8B-B14F-4D97-AF65-F5344CB8AC3E}">
        <p14:creationId xmlns:p14="http://schemas.microsoft.com/office/powerpoint/2010/main" val="2390342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1F8D95-5379-5DDA-F135-1A690381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321" y="5034988"/>
            <a:ext cx="6858679" cy="18384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1353800" cy="4623402"/>
          </a:xfrm>
        </p:spPr>
        <p:txBody>
          <a:bodyPr numCol="2">
            <a:normAutofit/>
          </a:bodyPr>
          <a:lstStyle/>
          <a:p>
            <a:r>
              <a:rPr lang="en-US" dirty="0"/>
              <a:t>Peter Linsley</a:t>
            </a:r>
          </a:p>
          <a:p>
            <a:r>
              <a:rPr lang="en-US" dirty="0"/>
              <a:t>Long lab</a:t>
            </a:r>
          </a:p>
          <a:p>
            <a:pPr lvl="1"/>
            <a:r>
              <a:rPr lang="en-US" dirty="0"/>
              <a:t>Josh Centore</a:t>
            </a:r>
          </a:p>
          <a:p>
            <a:pPr lvl="1"/>
            <a:r>
              <a:rPr lang="en-US" dirty="0"/>
              <a:t>Alice </a:t>
            </a:r>
            <a:r>
              <a:rPr lang="en-US" dirty="0" err="1"/>
              <a:t>Wiedeman</a:t>
            </a:r>
            <a:endParaRPr lang="en-US" dirty="0"/>
          </a:p>
          <a:p>
            <a:pPr lvl="1"/>
            <a:r>
              <a:rPr lang="en-US" dirty="0"/>
              <a:t>Alice Long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Bioinformatics group</a:t>
            </a:r>
          </a:p>
          <a:p>
            <a:pPr lvl="1"/>
            <a:r>
              <a:rPr lang="en-US" dirty="0"/>
              <a:t>Erin Witkop</a:t>
            </a:r>
          </a:p>
          <a:p>
            <a:pPr lvl="1"/>
            <a:r>
              <a:rPr lang="en-US" dirty="0"/>
              <a:t>Stephan </a:t>
            </a:r>
            <a:r>
              <a:rPr lang="en-US" dirty="0" err="1"/>
              <a:t>Pribitzer</a:t>
            </a:r>
            <a:endParaRPr lang="en-US" dirty="0"/>
          </a:p>
          <a:p>
            <a:pPr lvl="1"/>
            <a:r>
              <a:rPr lang="en-US" dirty="0" err="1"/>
              <a:t>Basilin</a:t>
            </a:r>
            <a:r>
              <a:rPr lang="en-US" dirty="0"/>
              <a:t> Benson</a:t>
            </a:r>
          </a:p>
        </p:txBody>
      </p:sp>
    </p:spTree>
    <p:extLst>
      <p:ext uri="{BB962C8B-B14F-4D97-AF65-F5344CB8AC3E}">
        <p14:creationId xmlns:p14="http://schemas.microsoft.com/office/powerpoint/2010/main" val="2018884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3169013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DP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r>
              <a:rPr lang="en-US" dirty="0"/>
              <a:t> populations are heterogeneous, overlapping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30178E-96F0-9154-A6B2-8617660D4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09" y="1642063"/>
            <a:ext cx="6924907" cy="50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53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B219F6-1011-D28F-1562-FB1AC0A1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643" y="481226"/>
            <a:ext cx="4914900" cy="6159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ECC0F4D-525B-0469-015E-C48134A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ATACseq</a:t>
            </a:r>
            <a:r>
              <a:rPr lang="en-US" dirty="0"/>
              <a:t> workflow</a:t>
            </a:r>
          </a:p>
        </p:txBody>
      </p:sp>
    </p:spTree>
    <p:extLst>
      <p:ext uri="{BB962C8B-B14F-4D97-AF65-F5344CB8AC3E}">
        <p14:creationId xmlns:p14="http://schemas.microsoft.com/office/powerpoint/2010/main" val="3966835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Few libraries have desired 50 million reads, alignment passes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EE3DEA-DDDB-50EC-D5B0-34F5EFB0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217683"/>
            <a:ext cx="5998347" cy="3752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03355B-85F6-AA26-97F8-47E8F1A2F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306" y="2217683"/>
            <a:ext cx="6241921" cy="376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92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P452 QC comparable to that of P576-1 but does have more reads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39B67-AEA4-F6A7-9AF7-EE84C83D2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393" y="1814225"/>
            <a:ext cx="8092966" cy="50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22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Peak counts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6BC572-C4BC-D6DD-6FB6-7AF91C5B2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599"/>
            <a:ext cx="6132112" cy="37478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7A7245-061A-3025-DBD2-0585103D0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112" y="2133600"/>
            <a:ext cx="6059888" cy="375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33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Peak widths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E73D64-C1DD-F5D6-242D-FE79A786F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3754"/>
            <a:ext cx="5964537" cy="37885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F1A360-825A-6E16-104C-C97DB53FF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654" y="2333754"/>
            <a:ext cx="6235820" cy="378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16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Fraction of reads in peaks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A46061-95C1-8C69-64AC-32A1CFE55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179" y="1755379"/>
            <a:ext cx="8363607" cy="510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31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Percent of reads mapping to mitochondrial genome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95B7A-EDDB-8E3A-B17A-D8B3C063E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694" y="1508580"/>
            <a:ext cx="8862849" cy="53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06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/>
          </a:bodyPr>
          <a:lstStyle/>
          <a:p>
            <a:r>
              <a:rPr lang="en-US" dirty="0"/>
              <a:t>Levels of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r>
              <a:rPr lang="en-US" dirty="0"/>
              <a:t> are a biomarker in T1D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70" y="2274850"/>
            <a:ext cx="3996126" cy="458315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Higher levels of (partial) T</a:t>
            </a:r>
            <a:r>
              <a:rPr lang="en-US" baseline="-25000" dirty="0"/>
              <a:t>ex</a:t>
            </a:r>
            <a:r>
              <a:rPr lang="en-US" dirty="0"/>
              <a:t> (TIGIT</a:t>
            </a:r>
            <a:r>
              <a:rPr lang="en-US" baseline="30000" dirty="0"/>
              <a:t>+</a:t>
            </a:r>
            <a:r>
              <a:rPr lang="en-US" dirty="0"/>
              <a:t> KLRG1</a:t>
            </a:r>
            <a:r>
              <a:rPr lang="en-US" baseline="30000" dirty="0"/>
              <a:t>+</a:t>
            </a:r>
            <a:r>
              <a:rPr lang="en-US" dirty="0"/>
              <a:t>) CD8s associated with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200" dirty="0"/>
              <a:t>slower progression to T1D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200" dirty="0"/>
              <a:t>teplizumab and alefacept responses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200" dirty="0"/>
              <a:t>beneficial response to therapy in at risk for and new onset T1D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Higher levels of TIGIT</a:t>
            </a:r>
            <a:r>
              <a:rPr lang="en-US" baseline="30000" dirty="0"/>
              <a:t>+</a:t>
            </a:r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CD127</a:t>
            </a:r>
            <a:r>
              <a:rPr lang="en-US" baseline="30000" dirty="0"/>
              <a:t>+</a:t>
            </a:r>
            <a:r>
              <a:rPr lang="en-US" dirty="0"/>
              <a:t> CD8s associated with worse outcome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Phenotype of islet-reactive CD8s is more so T</a:t>
            </a:r>
            <a:r>
              <a:rPr lang="en-US" baseline="-25000" dirty="0"/>
              <a:t>eff</a:t>
            </a:r>
            <a:r>
              <a:rPr lang="en-US" dirty="0"/>
              <a:t>, less so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endParaRPr lang="en-US" dirty="0"/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B1B1FEE6-A8EE-B1EC-D722-53335D423FC1}"/>
              </a:ext>
            </a:extLst>
          </p:cNvPr>
          <p:cNvSpPr txBox="1"/>
          <p:nvPr/>
        </p:nvSpPr>
        <p:spPr>
          <a:xfrm>
            <a:off x="4919241" y="5015308"/>
            <a:ext cx="7177291" cy="864632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Figure 2. Individuals with high levels of different </a:t>
            </a:r>
            <a:r>
              <a:rPr lang="en-US" sz="1100" b="1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Tex</a:t>
            </a:r>
            <a:r>
              <a:rPr lang="en-US" sz="1100" b="1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subsets vary in their clinical outcomes after teplizumab treatment</a:t>
            </a:r>
            <a:r>
              <a:rPr lang="en-US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We stratified teplizumab- treated (Active) subjects from the TN-10 study having high (above third quartile) or low (below third quartile) levels of the indicated </a:t>
            </a:r>
            <a:r>
              <a:rPr lang="en-US" sz="110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Tex</a:t>
            </a:r>
            <a:r>
              <a:rPr lang="en-US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subsets at 3 months post-treatment. We then used Kaplan-Meier survival analysis to compare time to T1D progression for these groups. As a negative control, we used as placebo- treated subjects. 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50BA95-EE9D-DA79-AB97-2BBC2FB5C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241" y="2182251"/>
            <a:ext cx="7177291" cy="283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56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 fontScale="90000"/>
          </a:bodyPr>
          <a:lstStyle/>
          <a:p>
            <a:r>
              <a:rPr lang="en-US" dirty="0"/>
              <a:t>As expected, </a:t>
            </a:r>
            <a:r>
              <a:rPr lang="en-US" dirty="0" err="1"/>
              <a:t>FRiPs</a:t>
            </a:r>
            <a:r>
              <a:rPr lang="en-US" dirty="0"/>
              <a:t> are higher after merging alignment and peak files; peak counts are still lower than expected (still similar to P452)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3CB1A-E3DF-65F8-738C-66247AB43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02" y="2081048"/>
            <a:ext cx="5218345" cy="4580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F0D875-4182-6F85-4CF0-E48B26DCF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463" y="2081048"/>
            <a:ext cx="6726620" cy="429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29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A14D6-9774-A863-EE97-613F03CB7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7" y="1584883"/>
            <a:ext cx="9677400" cy="51850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Cell population, rather than responder status, drives epigenetic differences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DCA6A-8283-1934-E997-73582C65C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3303214"/>
            <a:ext cx="2514600" cy="1219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0ACD3B-6529-4EAF-BFC8-B650B5B211D7}"/>
              </a:ext>
            </a:extLst>
          </p:cNvPr>
          <p:cNvSpPr/>
          <p:nvPr/>
        </p:nvSpPr>
        <p:spPr>
          <a:xfrm>
            <a:off x="9809989" y="4891428"/>
            <a:ext cx="435352" cy="142506"/>
          </a:xfrm>
          <a:prstGeom prst="rect">
            <a:avLst/>
          </a:prstGeom>
          <a:solidFill>
            <a:srgbClr val="BEBEB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5FAB8B-A299-CA88-0FC5-9AE3268F25E3}"/>
              </a:ext>
            </a:extLst>
          </p:cNvPr>
          <p:cNvSpPr/>
          <p:nvPr/>
        </p:nvSpPr>
        <p:spPr>
          <a:xfrm>
            <a:off x="9809989" y="5033934"/>
            <a:ext cx="435352" cy="14250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C3C51-1FDF-6C15-29F7-2FD1C7BC3ABD}"/>
              </a:ext>
            </a:extLst>
          </p:cNvPr>
          <p:cNvSpPr txBox="1"/>
          <p:nvPr/>
        </p:nvSpPr>
        <p:spPr>
          <a:xfrm>
            <a:off x="10348368" y="4803101"/>
            <a:ext cx="1133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Non-responder</a:t>
            </a:r>
          </a:p>
          <a:p>
            <a:r>
              <a:rPr lang="en-US" sz="1200" dirty="0"/>
              <a:t>Responder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5F2ADD-B094-FE3E-1E85-9311352ACABF}"/>
              </a:ext>
            </a:extLst>
          </p:cNvPr>
          <p:cNvSpPr txBox="1"/>
          <p:nvPr/>
        </p:nvSpPr>
        <p:spPr>
          <a:xfrm>
            <a:off x="9711267" y="3118548"/>
            <a:ext cx="160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population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BCE4B3-C851-E762-F176-7D83E5D86098}"/>
              </a:ext>
            </a:extLst>
          </p:cNvPr>
          <p:cNvSpPr txBox="1"/>
          <p:nvPr/>
        </p:nvSpPr>
        <p:spPr>
          <a:xfrm>
            <a:off x="9711267" y="4478092"/>
            <a:ext cx="180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Responder status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03F201-1383-A308-5354-04FFC5269267}"/>
              </a:ext>
            </a:extLst>
          </p:cNvPr>
          <p:cNvSpPr/>
          <p:nvPr/>
        </p:nvSpPr>
        <p:spPr>
          <a:xfrm>
            <a:off x="1755229" y="3303214"/>
            <a:ext cx="1366344" cy="117487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89368-895D-1723-3333-F8A5D8FD8503}"/>
              </a:ext>
            </a:extLst>
          </p:cNvPr>
          <p:cNvSpPr txBox="1"/>
          <p:nvPr/>
        </p:nvSpPr>
        <p:spPr>
          <a:xfrm>
            <a:off x="1636194" y="3244334"/>
            <a:ext cx="160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population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4473A-776A-5B22-8BE4-89167A663DAA}"/>
              </a:ext>
            </a:extLst>
          </p:cNvPr>
          <p:cNvSpPr txBox="1"/>
          <p:nvPr/>
        </p:nvSpPr>
        <p:spPr>
          <a:xfrm>
            <a:off x="1435627" y="3645196"/>
            <a:ext cx="180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Responder status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4597A4-6DE3-A021-E6AF-FF07A15974A0}"/>
              </a:ext>
            </a:extLst>
          </p:cNvPr>
          <p:cNvSpPr txBox="1"/>
          <p:nvPr/>
        </p:nvSpPr>
        <p:spPr>
          <a:xfrm>
            <a:off x="2408121" y="4046058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Donor</a:t>
            </a:r>
          </a:p>
        </p:txBody>
      </p:sp>
    </p:spTree>
    <p:extLst>
      <p:ext uri="{BB962C8B-B14F-4D97-AF65-F5344CB8AC3E}">
        <p14:creationId xmlns:p14="http://schemas.microsoft.com/office/powerpoint/2010/main" val="3848694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DP CD57</a:t>
            </a:r>
            <a:r>
              <a:rPr lang="en-US" baseline="30000" dirty="0"/>
              <a:t>+</a:t>
            </a:r>
            <a:r>
              <a:rPr lang="en-US" dirty="0"/>
              <a:t> and DP PD-1</a:t>
            </a:r>
            <a:r>
              <a:rPr lang="en-US" baseline="30000" dirty="0"/>
              <a:t>+</a:t>
            </a:r>
            <a:r>
              <a:rPr lang="en-US" dirty="0"/>
              <a:t> also cluster away from DN in P452, DP PD-1</a:t>
            </a:r>
            <a:r>
              <a:rPr lang="en-US" baseline="30000" dirty="0"/>
              <a:t>+</a:t>
            </a:r>
            <a:r>
              <a:rPr lang="en-US" dirty="0"/>
              <a:t> being more intermediate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E96B7-54AD-E442-63DD-114C66578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630" y="1978702"/>
            <a:ext cx="7198264" cy="459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97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1E43F-5B62-A2CC-2E40-9C3C54071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508" y="1482663"/>
            <a:ext cx="6078378" cy="53753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DP CD57</a:t>
            </a:r>
            <a:r>
              <a:rPr lang="en-US" sz="2800" baseline="30000" dirty="0"/>
              <a:t>+</a:t>
            </a:r>
            <a:r>
              <a:rPr lang="en-US" sz="2800" dirty="0"/>
              <a:t> and DP PD-1</a:t>
            </a:r>
            <a:r>
              <a:rPr lang="en-US" sz="2800" baseline="30000" dirty="0"/>
              <a:t>+</a:t>
            </a:r>
            <a:r>
              <a:rPr lang="en-US" sz="2800" dirty="0"/>
              <a:t> also cluster together away from DN in P452, timepoint does not drive clustering here</a:t>
            </a:r>
          </a:p>
        </p:txBody>
      </p:sp>
    </p:spTree>
    <p:extLst>
      <p:ext uri="{BB962C8B-B14F-4D97-AF65-F5344CB8AC3E}">
        <p14:creationId xmlns:p14="http://schemas.microsoft.com/office/powerpoint/2010/main" val="4017565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Most peaks are far away from genes (&gt; 5 kb) </a:t>
            </a:r>
            <a:r>
              <a:rPr lang="en-US"/>
              <a:t>and promoters (&gt; 10 kb)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4F30E-4F3F-2DEF-20A7-79462C320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4628"/>
            <a:ext cx="6147649" cy="33382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17200F-E46A-9853-07C3-9444FFBEC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468" y="2537748"/>
            <a:ext cx="6240780" cy="341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53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Exhaustion genes similarly accessible in cell populations</a:t>
            </a:r>
            <a:endParaRPr lang="en-US" baseline="30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C7B2DC-179D-A553-C8BE-BB2FE769F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781"/>
            <a:ext cx="12192000" cy="401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42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CD57, PD-1, and CD127 genes slightly more accessible in their sorted populations</a:t>
            </a:r>
            <a:endParaRPr lang="en-US" baseline="30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49169-7652-2695-D558-67AE47682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3039"/>
            <a:ext cx="12192000" cy="401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583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68C9B36-B990-1CB8-C7AF-DD1F03AC4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156" y="1"/>
            <a:ext cx="803684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57786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Central IFNG cluster in peaks’ genes up in DP PD-1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</p:spTree>
    <p:extLst>
      <p:ext uri="{BB962C8B-B14F-4D97-AF65-F5344CB8AC3E}">
        <p14:creationId xmlns:p14="http://schemas.microsoft.com/office/powerpoint/2010/main" val="1529681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6326276" cy="1325563"/>
          </a:xfrm>
        </p:spPr>
        <p:txBody>
          <a:bodyPr>
            <a:normAutofit/>
          </a:bodyPr>
          <a:lstStyle/>
          <a:p>
            <a:r>
              <a:rPr lang="en-US" dirty="0"/>
              <a:t>Central IFNG cluster in peaks’ genes up in DP CD57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D97751-BE9F-ABC5-B806-F32E76524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261" y="0"/>
            <a:ext cx="4886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451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3FF1B-42BA-444C-5DC1-CCF21750D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187" y="0"/>
            <a:ext cx="687581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525780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Central IFNG cluster in peaks’ genes up in DP CD127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</p:spTree>
    <p:extLst>
      <p:ext uri="{BB962C8B-B14F-4D97-AF65-F5344CB8AC3E}">
        <p14:creationId xmlns:p14="http://schemas.microsoft.com/office/powerpoint/2010/main" val="2060458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408C0-FA05-41A7-7E42-7C78EE6C4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360" y="2436279"/>
            <a:ext cx="4422194" cy="44061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35836B-2FCD-26C8-1712-9CEC91C1E326}"/>
              </a:ext>
            </a:extLst>
          </p:cNvPr>
          <p:cNvSpPr txBox="1"/>
          <p:nvPr/>
        </p:nvSpPr>
        <p:spPr>
          <a:xfrm>
            <a:off x="383127" y="1871791"/>
            <a:ext cx="656589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1. Do the epigenetic profiles of responders and non-responders to teplizumab differ?</a:t>
            </a:r>
          </a:p>
          <a:p>
            <a:endParaRPr lang="en-US" sz="2200" dirty="0"/>
          </a:p>
          <a:p>
            <a:r>
              <a:rPr lang="en-US" sz="2200" dirty="0"/>
              <a:t>2. How do the different cell populations’ epigenetic profiles differ?</a:t>
            </a:r>
          </a:p>
          <a:p>
            <a:r>
              <a:rPr lang="en-US" sz="2200" dirty="0"/>
              <a:t>a) are PD-1</a:t>
            </a:r>
            <a:r>
              <a:rPr lang="en-US" sz="2200" baseline="30000" dirty="0"/>
              <a:t>+</a:t>
            </a:r>
            <a:r>
              <a:rPr lang="en-US" sz="2200" dirty="0"/>
              <a:t> and CD57</a:t>
            </a:r>
            <a:r>
              <a:rPr lang="en-US" sz="2200" baseline="30000" dirty="0"/>
              <a:t>+</a:t>
            </a:r>
            <a:r>
              <a:rPr lang="en-US" sz="2200" dirty="0"/>
              <a:t> T</a:t>
            </a:r>
            <a:r>
              <a:rPr lang="en-US" sz="2200" baseline="-25000" dirty="0"/>
              <a:t>ex</a:t>
            </a:r>
            <a:r>
              <a:rPr lang="en-US" sz="2200" dirty="0"/>
              <a:t> epigenetically exhausted yet distinct here in teplizumab-treated subjects as observed with alefacept in TIDAL (Witkop, </a:t>
            </a:r>
            <a:r>
              <a:rPr lang="en-US" sz="2200" i="1" dirty="0" err="1"/>
              <a:t>Commun</a:t>
            </a:r>
            <a:r>
              <a:rPr lang="en-US" sz="2200" i="1" dirty="0"/>
              <a:t> Biol</a:t>
            </a:r>
            <a:r>
              <a:rPr lang="en-US" sz="2200" dirty="0"/>
              <a:t>)?</a:t>
            </a:r>
          </a:p>
          <a:p>
            <a:endParaRPr lang="en-US" sz="2200" dirty="0"/>
          </a:p>
          <a:p>
            <a:r>
              <a:rPr lang="en-US" sz="2200" dirty="0"/>
              <a:t>3. What insights can we gain into CD8 TEM differentiation paths?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C01EF-D678-4863-58ED-33E87CBA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/>
          </a:bodyPr>
          <a:lstStyle/>
          <a:p>
            <a:r>
              <a:rPr lang="en-US" sz="3100" dirty="0"/>
              <a:t>Central questions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91FFE2-64C4-C8CA-51F6-334EA4002C11}"/>
              </a:ext>
            </a:extLst>
          </p:cNvPr>
          <p:cNvSpPr txBox="1"/>
          <p:nvPr/>
        </p:nvSpPr>
        <p:spPr>
          <a:xfrm>
            <a:off x="8262887" y="1767708"/>
            <a:ext cx="3181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CD8 TEM differentiation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3D1E4-4FAD-1F0A-27D0-038165520744}"/>
              </a:ext>
            </a:extLst>
          </p:cNvPr>
          <p:cNvSpPr txBox="1"/>
          <p:nvPr/>
        </p:nvSpPr>
        <p:spPr>
          <a:xfrm>
            <a:off x="8750634" y="3489428"/>
            <a:ext cx="132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+</a:t>
            </a:r>
          </a:p>
          <a:p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(DP)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6E45C-5EC5-A787-56AD-7F191A360A16}"/>
              </a:ext>
            </a:extLst>
          </p:cNvPr>
          <p:cNvSpPr txBox="1"/>
          <p:nvPr/>
        </p:nvSpPr>
        <p:spPr>
          <a:xfrm>
            <a:off x="9975924" y="2303039"/>
            <a:ext cx="878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</a:t>
            </a:r>
          </a:p>
          <a:p>
            <a:r>
              <a:rPr lang="en-US" dirty="0"/>
              <a:t>CD127</a:t>
            </a:r>
            <a:r>
              <a:rPr lang="en-US" baseline="300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9C42F-B63B-19B3-2004-99E779351794}"/>
              </a:ext>
            </a:extLst>
          </p:cNvPr>
          <p:cNvSpPr txBox="1"/>
          <p:nvPr/>
        </p:nvSpPr>
        <p:spPr>
          <a:xfrm>
            <a:off x="10932015" y="2125033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PD-1</a:t>
            </a:r>
            <a:r>
              <a:rPr lang="en-US" baseline="30000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90148B-72A0-CF32-E7D3-4374FF3EBB92}"/>
              </a:ext>
            </a:extLst>
          </p:cNvPr>
          <p:cNvSpPr txBox="1"/>
          <p:nvPr/>
        </p:nvSpPr>
        <p:spPr>
          <a:xfrm>
            <a:off x="10906367" y="412038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CD57</a:t>
            </a:r>
            <a:r>
              <a:rPr lang="en-US" baseline="30000" dirty="0"/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522A99-FBA2-C4AF-9468-8E8C54986574}"/>
              </a:ext>
            </a:extLst>
          </p:cNvPr>
          <p:cNvSpPr txBox="1"/>
          <p:nvPr/>
        </p:nvSpPr>
        <p:spPr>
          <a:xfrm>
            <a:off x="7714572" y="3501479"/>
            <a:ext cx="865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-</a:t>
            </a:r>
          </a:p>
          <a:p>
            <a:r>
              <a:rPr lang="en-US" dirty="0"/>
              <a:t>KLRG1</a:t>
            </a:r>
            <a:r>
              <a:rPr lang="en-US" baseline="300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311606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BCB6BD-BEB3-5CEC-B6B5-24896A955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585" y="8939"/>
            <a:ext cx="8745415" cy="68490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2939982" cy="2330345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 PPI of peaks’ genes up in DP CD57</a:t>
            </a:r>
            <a:r>
              <a:rPr lang="en-US" baseline="30000" dirty="0"/>
              <a:t>+</a:t>
            </a:r>
            <a:r>
              <a:rPr lang="en-US" dirty="0"/>
              <a:t> vs. DP PD-1</a:t>
            </a:r>
            <a:r>
              <a:rPr lang="en-US" baseline="30000" dirty="0"/>
              <a:t>+</a:t>
            </a:r>
            <a:r>
              <a:rPr lang="en-US" dirty="0"/>
              <a:t> here as in Erin’s analyses</a:t>
            </a:r>
          </a:p>
        </p:txBody>
      </p:sp>
    </p:spTree>
    <p:extLst>
      <p:ext uri="{BB962C8B-B14F-4D97-AF65-F5344CB8AC3E}">
        <p14:creationId xmlns:p14="http://schemas.microsoft.com/office/powerpoint/2010/main" val="16023246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695313-436A-E096-29FE-B97DE6518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326" y="0"/>
            <a:ext cx="734067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5492263" cy="2330345"/>
          </a:xfrm>
        </p:spPr>
        <p:txBody>
          <a:bodyPr>
            <a:normAutofit/>
          </a:bodyPr>
          <a:lstStyle/>
          <a:p>
            <a:r>
              <a:rPr lang="en-US" dirty="0"/>
              <a:t>PPI of peaks’ genes up in DP PD-1</a:t>
            </a:r>
            <a:r>
              <a:rPr lang="en-US" baseline="30000" dirty="0"/>
              <a:t>+</a:t>
            </a:r>
            <a:r>
              <a:rPr lang="en-US" dirty="0"/>
              <a:t> vs. DP CD57</a:t>
            </a:r>
            <a:r>
              <a:rPr lang="en-US" baseline="30000" dirty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953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Comparison of KEGG analyses between projects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1CB4C-E87D-9B03-E0A2-1A8BD0780823}"/>
              </a:ext>
            </a:extLst>
          </p:cNvPr>
          <p:cNvSpPr txBox="1"/>
          <p:nvPr/>
        </p:nvSpPr>
        <p:spPr>
          <a:xfrm>
            <a:off x="2664519" y="648164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FB9AC-7A46-DC5C-F750-166D00BC2A31}"/>
              </a:ext>
            </a:extLst>
          </p:cNvPr>
          <p:cNvSpPr txBox="1"/>
          <p:nvPr/>
        </p:nvSpPr>
        <p:spPr>
          <a:xfrm>
            <a:off x="7600689" y="6481649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7F385-D557-B684-C69D-FD2D7327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07" y="1900519"/>
            <a:ext cx="3689426" cy="2263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BA5B9B-2DEC-354E-37A6-9613CD0FA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07" y="4212501"/>
            <a:ext cx="3689426" cy="2269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E3824A-C66D-4229-199A-5CF55837B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353" y="1900519"/>
            <a:ext cx="6291137" cy="4581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EA983E-F22B-98D4-CC40-35E7FB4C4946}"/>
              </a:ext>
            </a:extLst>
          </p:cNvPr>
          <p:cNvSpPr txBox="1"/>
          <p:nvPr/>
        </p:nvSpPr>
        <p:spPr>
          <a:xfrm>
            <a:off x="657510" y="2106706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BBE33-099C-9079-AE60-D32FC3950DE3}"/>
              </a:ext>
            </a:extLst>
          </p:cNvPr>
          <p:cNvSpPr txBox="1"/>
          <p:nvPr/>
        </p:nvSpPr>
        <p:spPr>
          <a:xfrm>
            <a:off x="696221" y="4385051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1071-C070-ABC5-602D-C875DEA6D097}"/>
              </a:ext>
            </a:extLst>
          </p:cNvPr>
          <p:cNvSpPr txBox="1"/>
          <p:nvPr/>
        </p:nvSpPr>
        <p:spPr>
          <a:xfrm>
            <a:off x="5742011" y="3506510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C6360-F7EB-E0B6-5E89-CDDD020BD298}"/>
              </a:ext>
            </a:extLst>
          </p:cNvPr>
          <p:cNvSpPr txBox="1"/>
          <p:nvPr/>
        </p:nvSpPr>
        <p:spPr>
          <a:xfrm>
            <a:off x="5742010" y="4754047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88432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408C0-FA05-41A7-7E42-7C78EE6C4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360" y="2436279"/>
            <a:ext cx="4422194" cy="4406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1C01EF-D678-4863-58ED-33E87CBA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Different differentiation models have implications for effects of blocking CD127</a:t>
            </a:r>
            <a:r>
              <a:rPr lang="en-US" sz="3200" baseline="30000" dirty="0"/>
              <a:t>+</a:t>
            </a:r>
            <a:r>
              <a:rPr lang="en-US" sz="3200" dirty="0"/>
              <a:t> lineage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91FFE2-64C4-C8CA-51F6-334EA4002C11}"/>
              </a:ext>
            </a:extLst>
          </p:cNvPr>
          <p:cNvSpPr txBox="1"/>
          <p:nvPr/>
        </p:nvSpPr>
        <p:spPr>
          <a:xfrm>
            <a:off x="8262887" y="1767708"/>
            <a:ext cx="3181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CD8 TEM differentiation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DE2E8E-0BC3-6236-E9D6-8B3441EED1BC}"/>
              </a:ext>
            </a:extLst>
          </p:cNvPr>
          <p:cNvSpPr txBox="1"/>
          <p:nvPr/>
        </p:nvSpPr>
        <p:spPr>
          <a:xfrm>
            <a:off x="8750634" y="3489428"/>
            <a:ext cx="132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+</a:t>
            </a:r>
          </a:p>
          <a:p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(DP)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DF39D3-6AF2-9E12-BBCC-B8F4BB78C83B}"/>
              </a:ext>
            </a:extLst>
          </p:cNvPr>
          <p:cNvSpPr txBox="1"/>
          <p:nvPr/>
        </p:nvSpPr>
        <p:spPr>
          <a:xfrm>
            <a:off x="9975924" y="2303039"/>
            <a:ext cx="878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</a:t>
            </a:r>
          </a:p>
          <a:p>
            <a:r>
              <a:rPr lang="en-US" dirty="0"/>
              <a:t>CD127</a:t>
            </a:r>
            <a:r>
              <a:rPr lang="en-US" baseline="30000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C1ADEE-6672-09BB-307E-20497A70F96C}"/>
              </a:ext>
            </a:extLst>
          </p:cNvPr>
          <p:cNvSpPr txBox="1"/>
          <p:nvPr/>
        </p:nvSpPr>
        <p:spPr>
          <a:xfrm>
            <a:off x="10932015" y="2125033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PD-1</a:t>
            </a:r>
            <a:r>
              <a:rPr lang="en-US" baseline="30000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A8BB7A-6635-B296-4CBD-925B7CA382EC}"/>
              </a:ext>
            </a:extLst>
          </p:cNvPr>
          <p:cNvSpPr txBox="1"/>
          <p:nvPr/>
        </p:nvSpPr>
        <p:spPr>
          <a:xfrm>
            <a:off x="10906367" y="412038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CD57</a:t>
            </a:r>
            <a:r>
              <a:rPr lang="en-US" baseline="30000" dirty="0"/>
              <a:t>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746B-FE7B-0309-CC71-4C6F697D230B}"/>
              </a:ext>
            </a:extLst>
          </p:cNvPr>
          <p:cNvSpPr txBox="1"/>
          <p:nvPr/>
        </p:nvSpPr>
        <p:spPr>
          <a:xfrm>
            <a:off x="7714572" y="3501479"/>
            <a:ext cx="865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-</a:t>
            </a:r>
          </a:p>
          <a:p>
            <a:r>
              <a:rPr lang="en-US" dirty="0"/>
              <a:t>KLRG1</a:t>
            </a:r>
            <a:r>
              <a:rPr lang="en-US" baseline="30000" dirty="0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53B51-F901-3064-592A-0200AF5296D7}"/>
              </a:ext>
            </a:extLst>
          </p:cNvPr>
          <p:cNvSpPr txBox="1"/>
          <p:nvPr/>
        </p:nvSpPr>
        <p:spPr>
          <a:xfrm>
            <a:off x="9536201" y="2867024"/>
            <a:ext cx="4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437D2-4ECD-C60D-EBC4-AEDD96920514}"/>
              </a:ext>
            </a:extLst>
          </p:cNvPr>
          <p:cNvSpPr txBox="1"/>
          <p:nvPr/>
        </p:nvSpPr>
        <p:spPr>
          <a:xfrm>
            <a:off x="8987462" y="5464205"/>
            <a:ext cx="4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794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AB5784B-9900-77CB-CED4-932B9ACADD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309768"/>
              </p:ext>
            </p:extLst>
          </p:nvPr>
        </p:nvGraphicFramePr>
        <p:xfrm>
          <a:off x="641055" y="2996294"/>
          <a:ext cx="2997200" cy="296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10" r:id="rId3" imgW="2997410" imgH="2969309" progId="Prism10.Document">
                  <p:embed/>
                </p:oleObj>
              </mc:Choice>
              <mc:Fallback>
                <p:oleObj name="Prism 10" r:id="rId3" imgW="2997410" imgH="2969309" progId="Prism10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9AB5784B-9900-77CB-CED4-932B9ACADD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1055" y="2996294"/>
                        <a:ext cx="2997200" cy="296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FD2CD1DB-D1D8-3DF2-7B3C-D08864B1F438}"/>
              </a:ext>
            </a:extLst>
          </p:cNvPr>
          <p:cNvGrpSpPr/>
          <p:nvPr/>
        </p:nvGrpSpPr>
        <p:grpSpPr>
          <a:xfrm>
            <a:off x="3250286" y="3756313"/>
            <a:ext cx="2089269" cy="1439086"/>
            <a:chOff x="3079632" y="3009750"/>
            <a:chExt cx="2089269" cy="1439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7DDF0E-4956-2060-4FB5-43EB6326097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79632" y="3009750"/>
              <a:ext cx="2089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 responders, TIGIT</a:t>
              </a:r>
              <a:r>
                <a:rPr lang="en-US" baseline="30000" dirty="0">
                  <a:solidFill>
                    <a:srgbClr val="FF0000"/>
                  </a:solidFill>
                </a:rPr>
                <a:t>+</a:t>
              </a:r>
              <a:r>
                <a:rPr lang="en-US" dirty="0">
                  <a:solidFill>
                    <a:srgbClr val="FF0000"/>
                  </a:solidFill>
                </a:rPr>
                <a:t>KLRG1</a:t>
              </a:r>
              <a:r>
                <a:rPr lang="en-US" baseline="30000" dirty="0">
                  <a:solidFill>
                    <a:srgbClr val="FF0000"/>
                  </a:solidFill>
                </a:rPr>
                <a:t>+</a:t>
              </a:r>
              <a:r>
                <a:rPr lang="en-US" dirty="0">
                  <a:solidFill>
                    <a:srgbClr val="FF0000"/>
                  </a:solidFill>
                </a:rPr>
                <a:t> high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AA31FF8-2E36-0321-9CB3-93CBB5FA7709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187564" y="3734345"/>
              <a:ext cx="1828800" cy="123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F11BB4-8C7E-CA93-7554-ED0DC4BC70F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83133" y="3802505"/>
              <a:ext cx="20822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4 non-responders, TIGIT</a:t>
              </a:r>
              <a:r>
                <a:rPr lang="en-US" baseline="30000" dirty="0">
                  <a:solidFill>
                    <a:srgbClr val="7030A0"/>
                  </a:solidFill>
                </a:rPr>
                <a:t>+</a:t>
              </a:r>
              <a:r>
                <a:rPr lang="en-US" dirty="0">
                  <a:solidFill>
                    <a:srgbClr val="7030A0"/>
                  </a:solidFill>
                </a:rPr>
                <a:t>KLRG1</a:t>
              </a:r>
              <a:r>
                <a:rPr lang="en-US" baseline="30000" dirty="0">
                  <a:solidFill>
                    <a:srgbClr val="7030A0"/>
                  </a:solidFill>
                </a:rPr>
                <a:t>+</a:t>
              </a:r>
              <a:r>
                <a:rPr lang="en-US" dirty="0">
                  <a:solidFill>
                    <a:srgbClr val="7030A0"/>
                  </a:solidFill>
                </a:rPr>
                <a:t> low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A8E76B0-F23F-257A-AF27-7CDC6B4B4F65}"/>
              </a:ext>
            </a:extLst>
          </p:cNvPr>
          <p:cNvSpPr txBox="1">
            <a:spLocks noChangeAspect="1"/>
          </p:cNvSpPr>
          <p:nvPr/>
        </p:nvSpPr>
        <p:spPr>
          <a:xfrm>
            <a:off x="5474689" y="4948006"/>
            <a:ext cx="208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CyTOF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FEC81F-F5FF-CAFC-AE8B-71D14BA88749}"/>
              </a:ext>
            </a:extLst>
          </p:cNvPr>
          <p:cNvCxnSpPr>
            <a:cxnSpLocks noChangeAspect="1"/>
          </p:cNvCxnSpPr>
          <p:nvPr/>
        </p:nvCxnSpPr>
        <p:spPr>
          <a:xfrm>
            <a:off x="5250072" y="4536064"/>
            <a:ext cx="914400" cy="527929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42D66A-20D4-EFF6-ACBC-165A1CD31E9A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232657" y="3904781"/>
            <a:ext cx="914400" cy="527929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08C2BF-49F7-5635-CC22-E30134156E19}"/>
              </a:ext>
            </a:extLst>
          </p:cNvPr>
          <p:cNvSpPr txBox="1">
            <a:spLocks noChangeAspect="1"/>
          </p:cNvSpPr>
          <p:nvPr/>
        </p:nvSpPr>
        <p:spPr>
          <a:xfrm>
            <a:off x="4624615" y="3741581"/>
            <a:ext cx="208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64AEA4-B2E9-3908-BC8E-6A7FB588426E}"/>
              </a:ext>
            </a:extLst>
          </p:cNvPr>
          <p:cNvSpPr/>
          <p:nvPr/>
        </p:nvSpPr>
        <p:spPr>
          <a:xfrm>
            <a:off x="2432522" y="4694602"/>
            <a:ext cx="314844" cy="43090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0A443C-F8BC-C355-95EE-5162D7CD8A0C}"/>
              </a:ext>
            </a:extLst>
          </p:cNvPr>
          <p:cNvSpPr/>
          <p:nvPr/>
        </p:nvSpPr>
        <p:spPr>
          <a:xfrm>
            <a:off x="2800012" y="3815489"/>
            <a:ext cx="314844" cy="4309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21A13D-44C0-DFCD-403F-CEBA2A08E4CC}"/>
              </a:ext>
            </a:extLst>
          </p:cNvPr>
          <p:cNvSpPr txBox="1"/>
          <p:nvPr/>
        </p:nvSpPr>
        <p:spPr>
          <a:xfrm>
            <a:off x="801719" y="2629645"/>
            <a:ext cx="289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AbATE</a:t>
            </a:r>
            <a:r>
              <a:rPr lang="en-US" dirty="0"/>
              <a:t> (teplizumab) subjects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0E6A0B-B7F0-F233-D971-5D68BCC0EF21}"/>
              </a:ext>
            </a:extLst>
          </p:cNvPr>
          <p:cNvSpPr txBox="1"/>
          <p:nvPr/>
        </p:nvSpPr>
        <p:spPr>
          <a:xfrm>
            <a:off x="8320559" y="51255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15A10E-9590-63D2-342A-D14A6839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Study design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4A5FC5-7B8F-E7F5-2943-44AFB6D44775}"/>
              </a:ext>
            </a:extLst>
          </p:cNvPr>
          <p:cNvGrpSpPr/>
          <p:nvPr/>
        </p:nvGrpSpPr>
        <p:grpSpPr>
          <a:xfrm>
            <a:off x="5939586" y="881058"/>
            <a:ext cx="5630100" cy="3352408"/>
            <a:chOff x="5323138" y="999946"/>
            <a:chExt cx="5630100" cy="3352408"/>
          </a:xfrm>
        </p:grpSpPr>
        <p:pic>
          <p:nvPicPr>
            <p:cNvPr id="23" name="Picture 22" descr="A diagram of different colored circles&#10;&#10;Description automatically generated">
              <a:extLst>
                <a:ext uri="{FF2B5EF4-FFF2-40B4-BE49-F238E27FC236}">
                  <a16:creationId xmlns:a16="http://schemas.microsoft.com/office/drawing/2014/main" id="{B038A01D-9EFA-02D1-B84F-9BE3F848E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07" t="36459" r="10029" b="5185"/>
            <a:stretch/>
          </p:blipFill>
          <p:spPr>
            <a:xfrm>
              <a:off x="6065697" y="1490619"/>
              <a:ext cx="3098588" cy="2633242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A42B8D0-1B37-5CCF-F21E-193B873E6607}"/>
                </a:ext>
              </a:extLst>
            </p:cNvPr>
            <p:cNvSpPr/>
            <p:nvPr/>
          </p:nvSpPr>
          <p:spPr>
            <a:xfrm>
              <a:off x="9060038" y="2712981"/>
              <a:ext cx="433544" cy="46344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79C3638-7A46-82AE-E1F8-978D999941D6}"/>
                </a:ext>
              </a:extLst>
            </p:cNvPr>
            <p:cNvSpPr/>
            <p:nvPr/>
          </p:nvSpPr>
          <p:spPr>
            <a:xfrm>
              <a:off x="9101970" y="1557563"/>
              <a:ext cx="433544" cy="46344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22066C6-3779-765C-AEA8-9DEDD660E927}"/>
                </a:ext>
              </a:extLst>
            </p:cNvPr>
            <p:cNvSpPr/>
            <p:nvPr/>
          </p:nvSpPr>
          <p:spPr>
            <a:xfrm>
              <a:off x="7380989" y="2720951"/>
              <a:ext cx="766973" cy="3319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504A3F7-0EB6-8C38-F0D0-36BF65A8F551}"/>
                </a:ext>
              </a:extLst>
            </p:cNvPr>
            <p:cNvSpPr/>
            <p:nvPr/>
          </p:nvSpPr>
          <p:spPr>
            <a:xfrm>
              <a:off x="7233258" y="1804350"/>
              <a:ext cx="914704" cy="26691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CF48D8B-2162-28F5-021C-4DC377685DE7}"/>
                </a:ext>
              </a:extLst>
            </p:cNvPr>
            <p:cNvSpPr txBox="1"/>
            <p:nvPr/>
          </p:nvSpPr>
          <p:spPr>
            <a:xfrm>
              <a:off x="6116391" y="1486850"/>
              <a:ext cx="29972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TIGIT</a:t>
              </a:r>
              <a:r>
                <a:rPr lang="en-US" baseline="30000" dirty="0"/>
                <a:t>+</a:t>
              </a:r>
            </a:p>
            <a:p>
              <a:pPr algn="ctr"/>
              <a:r>
                <a:rPr lang="en-US" dirty="0"/>
                <a:t>KLRG1</a:t>
              </a:r>
              <a:r>
                <a:rPr lang="en-US" baseline="30000" dirty="0"/>
                <a:t>+</a:t>
              </a:r>
              <a:r>
                <a:rPr lang="en-US" dirty="0"/>
                <a:t> (DP)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06B80-647F-D677-E37C-27660A591790}"/>
                </a:ext>
              </a:extLst>
            </p:cNvPr>
            <p:cNvSpPr/>
            <p:nvPr/>
          </p:nvSpPr>
          <p:spPr>
            <a:xfrm>
              <a:off x="6254456" y="2167462"/>
              <a:ext cx="587267" cy="1678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0F6BCA-58B3-F4E3-5BB9-1B419610C0B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062625" y="1626384"/>
              <a:ext cx="180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DP CD57</a:t>
              </a:r>
              <a:r>
                <a:rPr lang="en-US" b="1" baseline="30000" dirty="0"/>
                <a:t>+</a:t>
              </a:r>
              <a:endParaRPr 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16B859-913C-B79F-BB67-ECAEE73B57F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062625" y="2759081"/>
              <a:ext cx="180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DP CD127</a:t>
              </a:r>
              <a:r>
                <a:rPr lang="en-US" b="1" baseline="30000" dirty="0"/>
                <a:t>+</a:t>
              </a:r>
              <a:endParaRPr 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32F841-1546-3064-3A7A-93CF803AE6B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151525" y="2172314"/>
              <a:ext cx="180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DP PD1</a:t>
              </a:r>
              <a:r>
                <a:rPr lang="en-US" b="1" baseline="30000" dirty="0"/>
                <a:t>+</a:t>
              </a:r>
              <a:endParaRPr 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E9860C3-8B0C-19A7-3B76-13163EBAEC6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899338" y="999946"/>
              <a:ext cx="4307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bulk ATAC-seq of 5 populations (bolded)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9C6EF8-B18A-2633-2BC6-717A1988EFC2}"/>
                </a:ext>
              </a:extLst>
            </p:cNvPr>
            <p:cNvSpPr/>
            <p:nvPr/>
          </p:nvSpPr>
          <p:spPr>
            <a:xfrm>
              <a:off x="5753547" y="1387443"/>
              <a:ext cx="4604891" cy="29649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4FBE263-5181-D095-1315-0E5765817043}"/>
                </a:ext>
              </a:extLst>
            </p:cNvPr>
            <p:cNvCxnSpPr/>
            <p:nvPr/>
          </p:nvCxnSpPr>
          <p:spPr>
            <a:xfrm>
              <a:off x="6613931" y="3248460"/>
              <a:ext cx="227792" cy="43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E2796CF-68AA-E0C2-2A4D-AF01A0EFEFC6}"/>
                </a:ext>
              </a:extLst>
            </p:cNvPr>
            <p:cNvSpPr/>
            <p:nvPr/>
          </p:nvSpPr>
          <p:spPr>
            <a:xfrm>
              <a:off x="8070717" y="3263347"/>
              <a:ext cx="1158905" cy="8605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3A9528-3E43-27E0-A533-F249C8A2B60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182834" y="3680361"/>
              <a:ext cx="1801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non-exhausted (not DP) CD127</a:t>
              </a:r>
              <a:r>
                <a:rPr lang="en-US" b="1" baseline="30000" dirty="0"/>
                <a:t>+</a:t>
              </a:r>
              <a:endParaRPr 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26B731-89F4-9C26-C3EE-FFD4984889F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844453" y="3379259"/>
              <a:ext cx="1801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TIGIT</a:t>
              </a:r>
              <a:r>
                <a:rPr lang="en-US" b="1" baseline="30000" dirty="0"/>
                <a:t>-</a:t>
              </a:r>
              <a:r>
                <a:rPr lang="en-US" b="1" dirty="0"/>
                <a:t>KLRG1</a:t>
              </a:r>
              <a:r>
                <a:rPr lang="en-US" b="1" baseline="30000" dirty="0"/>
                <a:t>-</a:t>
              </a:r>
              <a:r>
                <a:rPr lang="en-US" b="1" dirty="0"/>
                <a:t> (DN)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7A97EB9-139A-505E-39EE-D3EB712119A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323138" y="1862325"/>
              <a:ext cx="1801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not-naive</a:t>
              </a:r>
            </a:p>
            <a:p>
              <a:pPr algn="ctr"/>
              <a:r>
                <a:rPr lang="en-US" dirty="0"/>
                <a:t>CD8s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3112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Fragment size distributions pass QC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687804-F849-3AF8-FF66-1D6451AA0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166" y="1459168"/>
            <a:ext cx="8712598" cy="5398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140811-11AA-0B80-499C-91D8CD97C48C}"/>
              </a:ext>
            </a:extLst>
          </p:cNvPr>
          <p:cNvSpPr/>
          <p:nvPr/>
        </p:nvSpPr>
        <p:spPr>
          <a:xfrm>
            <a:off x="2338388" y="158704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Non-exhausted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4B91F8-59A0-EF4A-3818-71D7BD750CD4}"/>
              </a:ext>
            </a:extLst>
          </p:cNvPr>
          <p:cNvSpPr/>
          <p:nvPr/>
        </p:nvSpPr>
        <p:spPr>
          <a:xfrm>
            <a:off x="3733805" y="158704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Non-exhausted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786F80-2892-394A-655A-AE10106376EB}"/>
              </a:ext>
            </a:extLst>
          </p:cNvPr>
          <p:cNvSpPr/>
          <p:nvPr/>
        </p:nvSpPr>
        <p:spPr>
          <a:xfrm>
            <a:off x="5129222" y="158704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DN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30166D-D83A-FCAE-70E9-701C5F3C7961}"/>
              </a:ext>
            </a:extLst>
          </p:cNvPr>
          <p:cNvSpPr/>
          <p:nvPr/>
        </p:nvSpPr>
        <p:spPr>
          <a:xfrm>
            <a:off x="6525343" y="158704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DN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9F3EBE-1C3C-ACD8-F98B-D29A16638C36}"/>
              </a:ext>
            </a:extLst>
          </p:cNvPr>
          <p:cNvSpPr/>
          <p:nvPr/>
        </p:nvSpPr>
        <p:spPr>
          <a:xfrm>
            <a:off x="8047047" y="1587044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PD-1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325FBC-373E-393F-5B3B-ACF0A304F314}"/>
              </a:ext>
            </a:extLst>
          </p:cNvPr>
          <p:cNvSpPr/>
          <p:nvPr/>
        </p:nvSpPr>
        <p:spPr>
          <a:xfrm>
            <a:off x="2335213" y="4116268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PD-1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AE926-9693-6925-95F4-91CF53FEC06B}"/>
              </a:ext>
            </a:extLst>
          </p:cNvPr>
          <p:cNvSpPr/>
          <p:nvPr/>
        </p:nvSpPr>
        <p:spPr>
          <a:xfrm>
            <a:off x="3730630" y="4116267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1A9DCF-BC58-2491-2BD3-07DF867DFBBE}"/>
              </a:ext>
            </a:extLst>
          </p:cNvPr>
          <p:cNvSpPr/>
          <p:nvPr/>
        </p:nvSpPr>
        <p:spPr>
          <a:xfrm>
            <a:off x="5129222" y="4118191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33188D-1024-F201-1756-9265BA61002D}"/>
              </a:ext>
            </a:extLst>
          </p:cNvPr>
          <p:cNvSpPr/>
          <p:nvPr/>
        </p:nvSpPr>
        <p:spPr>
          <a:xfrm>
            <a:off x="6524639" y="4116266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CD57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6ADD83-5C80-AE45-1DEF-F31FDFF169D4}"/>
              </a:ext>
            </a:extLst>
          </p:cNvPr>
          <p:cNvSpPr/>
          <p:nvPr/>
        </p:nvSpPr>
        <p:spPr>
          <a:xfrm>
            <a:off x="8047047" y="411626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CD57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447799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Enrichment over the TSS passes QC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12D87D-0782-87F0-783D-3ADD2B509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055" y="1506399"/>
            <a:ext cx="8458200" cy="53516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EE16B1-629E-B0CB-F70A-F671971232CB}"/>
              </a:ext>
            </a:extLst>
          </p:cNvPr>
          <p:cNvSpPr/>
          <p:nvPr/>
        </p:nvSpPr>
        <p:spPr>
          <a:xfrm>
            <a:off x="2018398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Non-exhausted CD127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E7DB3B-908D-188E-F1A6-650D3AD99C97}"/>
              </a:ext>
            </a:extLst>
          </p:cNvPr>
          <p:cNvSpPr/>
          <p:nvPr/>
        </p:nvSpPr>
        <p:spPr>
          <a:xfrm>
            <a:off x="3370948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Non-exhausted CD127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BCC8E3-FB20-EEA3-B68C-ACDBC8FD2D72}"/>
              </a:ext>
            </a:extLst>
          </p:cNvPr>
          <p:cNvSpPr/>
          <p:nvPr/>
        </p:nvSpPr>
        <p:spPr>
          <a:xfrm>
            <a:off x="4723498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DN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C2F7C9-BA61-56E1-926C-5745113D6706}"/>
              </a:ext>
            </a:extLst>
          </p:cNvPr>
          <p:cNvSpPr/>
          <p:nvPr/>
        </p:nvSpPr>
        <p:spPr>
          <a:xfrm>
            <a:off x="6072873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DN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2BF7B-BE89-FEAA-D9E1-8184BE6AAB74}"/>
              </a:ext>
            </a:extLst>
          </p:cNvPr>
          <p:cNvSpPr/>
          <p:nvPr/>
        </p:nvSpPr>
        <p:spPr>
          <a:xfrm>
            <a:off x="7422248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PD-1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4339EC-83AC-C589-7777-13462D41A613}"/>
              </a:ext>
            </a:extLst>
          </p:cNvPr>
          <p:cNvSpPr/>
          <p:nvPr/>
        </p:nvSpPr>
        <p:spPr>
          <a:xfrm>
            <a:off x="201839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PD-1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68FDC9-ED69-6AFD-167D-3C82E12F320B}"/>
              </a:ext>
            </a:extLst>
          </p:cNvPr>
          <p:cNvSpPr/>
          <p:nvPr/>
        </p:nvSpPr>
        <p:spPr>
          <a:xfrm>
            <a:off x="337094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CD127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E6D7DF-755F-8EA1-E21E-7B6919287094}"/>
              </a:ext>
            </a:extLst>
          </p:cNvPr>
          <p:cNvSpPr/>
          <p:nvPr/>
        </p:nvSpPr>
        <p:spPr>
          <a:xfrm>
            <a:off x="472349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DP CD127</a:t>
            </a:r>
            <a:r>
              <a:rPr lang="en-US" sz="1200" baseline="30000">
                <a:solidFill>
                  <a:schemeClr val="tx1"/>
                </a:solidFill>
              </a:rPr>
              <a:t>+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ABB2C8-2185-0D01-3D84-A9FEB3D41FFD}"/>
              </a:ext>
            </a:extLst>
          </p:cNvPr>
          <p:cNvSpPr/>
          <p:nvPr/>
        </p:nvSpPr>
        <p:spPr>
          <a:xfrm>
            <a:off x="606969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CD57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CF2EB7-2C19-46FF-ABF2-90F68A1F44B4}"/>
              </a:ext>
            </a:extLst>
          </p:cNvPr>
          <p:cNvSpPr/>
          <p:nvPr/>
        </p:nvSpPr>
        <p:spPr>
          <a:xfrm>
            <a:off x="742224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CD57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054753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22575</TotalTime>
  <Words>3287</Words>
  <Application>Microsoft Macintosh PowerPoint</Application>
  <PresentationFormat>Widescreen</PresentationFormat>
  <Paragraphs>389</Paragraphs>
  <Slides>52</Slides>
  <Notes>52</Notes>
  <HiddenSlides>2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5" baseType="lpstr">
      <vt:lpstr>-apple-system</vt:lpstr>
      <vt:lpstr>Arial</vt:lpstr>
      <vt:lpstr>Calibri</vt:lpstr>
      <vt:lpstr>Calibri Light</vt:lpstr>
      <vt:lpstr>Cambria</vt:lpstr>
      <vt:lpstr>Georgia</vt:lpstr>
      <vt:lpstr>Google Sans</vt:lpstr>
      <vt:lpstr>Menlo</vt:lpstr>
      <vt:lpstr>MuseoSans</vt:lpstr>
      <vt:lpstr>Times New Roman</vt:lpstr>
      <vt:lpstr>ui-monospace</vt:lpstr>
      <vt:lpstr>Office Theme</vt:lpstr>
      <vt:lpstr>Prism 10</vt:lpstr>
      <vt:lpstr>Epigenetic differences between CD8 populations in T1D patients</vt:lpstr>
      <vt:lpstr>Outline</vt:lpstr>
      <vt:lpstr>T cell exhaustion results from chronic antigen stimulation, inability to fully clear antigen</vt:lpstr>
      <vt:lpstr>Levels of Tex are a biomarker in T1D</vt:lpstr>
      <vt:lpstr>Central questions</vt:lpstr>
      <vt:lpstr>Different differentiation models have implications for effects of blocking CD127+ lineage</vt:lpstr>
      <vt:lpstr>Study design</vt:lpstr>
      <vt:lpstr>Fragment size distributions pass QC</vt:lpstr>
      <vt:lpstr>Enrichment over the TSS passes QC</vt:lpstr>
      <vt:lpstr>After QC (all libraries pass)</vt:lpstr>
      <vt:lpstr>Epigenetic profiles between responders and non-responders are similar</vt:lpstr>
      <vt:lpstr>Epigenetic profiles of cell types differ</vt:lpstr>
      <vt:lpstr>Donor to donor variability is comparable with P452 T1DAL analyses</vt:lpstr>
      <vt:lpstr>Cytotoxicity and exhaustion genes more accessible in DP PD-1+ vs. DN</vt:lpstr>
      <vt:lpstr>Cytotoxicity and exhaustion genes generally more accessible in DP CD57+ vs. DN</vt:lpstr>
      <vt:lpstr>Cytotoxicity and exhaustion genes more accessible in DP CD127+ vs. DN</vt:lpstr>
      <vt:lpstr>DP populations share many up vs. DN peaks’ closest genes with each other (colored purple)</vt:lpstr>
      <vt:lpstr>More than expected unique and triple overlap, less than expected double overlaps between peaks’ genes up in DP vs. DN</vt:lpstr>
      <vt:lpstr>Again see more than expected unique, less than expected double overlaps between TFs up in DP vs. DN</vt:lpstr>
      <vt:lpstr>Peaks near KIR2DL3 and NCR1 more accessible in DP CD57+ vs. DP PD-1+</vt:lpstr>
      <vt:lpstr>Peaks near KIR2DL3 and NCR1 also more accessible in DP CD57+ vs. DP CD127+</vt:lpstr>
      <vt:lpstr>Cytotoxicity genes more accessible in DP PD-1+ vs. DP CD127+</vt:lpstr>
      <vt:lpstr>DP vs. DP Homer</vt:lpstr>
      <vt:lpstr>As expected, KLRG1 and TIGIT genes (slightly) more accessible in DP cell populations</vt:lpstr>
      <vt:lpstr>NCR1, KLRF1, and KIR genes more accessible in DP CD57+, as seen in Erin’s P452 analyses</vt:lpstr>
      <vt:lpstr>Data I have but am not sure if/how to include…</vt:lpstr>
      <vt:lpstr>Conclusions</vt:lpstr>
      <vt:lpstr>Perhaps more complex lineage models are needed</vt:lpstr>
      <vt:lpstr>Next steps</vt:lpstr>
      <vt:lpstr>Acknowledgements</vt:lpstr>
      <vt:lpstr>Extra slides</vt:lpstr>
      <vt:lpstr>DP Tex populations are heterogeneous, overlapping</vt:lpstr>
      <vt:lpstr>ATACseq workflow</vt:lpstr>
      <vt:lpstr>Few libraries have desired 50 million reads, alignment passes</vt:lpstr>
      <vt:lpstr>P452 QC comparable to that of P576-1 but does have more reads</vt:lpstr>
      <vt:lpstr>Peak counts</vt:lpstr>
      <vt:lpstr>Peak widths</vt:lpstr>
      <vt:lpstr>Fraction of reads in peaks</vt:lpstr>
      <vt:lpstr>Percent of reads mapping to mitochondrial genome</vt:lpstr>
      <vt:lpstr>As expected, FRiPs are higher after merging alignment and peak files; peak counts are still lower than expected (still similar to P452)</vt:lpstr>
      <vt:lpstr>Cell population, rather than responder status, drives epigenetic differences</vt:lpstr>
      <vt:lpstr>DP CD57+ and DP PD-1+ also cluster away from DN in P452, DP PD-1+ being more intermediate</vt:lpstr>
      <vt:lpstr>DP CD57+ and DP PD-1+ also cluster together away from DN in P452, timepoint does not drive clustering here</vt:lpstr>
      <vt:lpstr>Most peaks are far away from genes (&gt; 5 kb) and promoters (&gt; 10 kb)</vt:lpstr>
      <vt:lpstr>Exhaustion genes similarly accessible in cell populations</vt:lpstr>
      <vt:lpstr>CD57, PD-1, and CD127 genes slightly more accessible in their sorted populations</vt:lpstr>
      <vt:lpstr>Central IFNG cluster in peaks’ genes up in DP PD-1+ vs. DN</vt:lpstr>
      <vt:lpstr>Central IFNG cluster in peaks’ genes up in DP CD57+ vs. DN</vt:lpstr>
      <vt:lpstr>Central IFNG cluster in peaks’ genes up in DP CD127+ vs. DN</vt:lpstr>
      <vt:lpstr>Similar PPI of peaks’ genes up in DP CD57+ vs. DP PD-1+ here as in Erin’s analyses</vt:lpstr>
      <vt:lpstr>PPI of peaks’ genes up in DP PD-1+ vs. DP CD57+</vt:lpstr>
      <vt:lpstr>Comparison of KEGG analyses between projects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4629</cp:revision>
  <dcterms:created xsi:type="dcterms:W3CDTF">2023-09-15T17:40:02Z</dcterms:created>
  <dcterms:modified xsi:type="dcterms:W3CDTF">2024-05-20T21:03:14Z</dcterms:modified>
</cp:coreProperties>
</file>